
<file path=[Content_Types].xml><?xml version="1.0" encoding="utf-8"?>
<Types xmlns="http://schemas.openxmlformats.org/package/2006/content-types">
  <Default Extension="jpg" ContentType="image/jpeg"/>
  <Default Extension="emf" ContentType="image/x-emf"/>
  <Default Extension="wmv" ContentType="video/unknown"/>
  <Default Extension="jpeg" ContentType="image/jpeg"/>
  <Default Extension="xml" ContentType="application/xml"/>
  <Default Extension="bin" ContentType="application/vnd.openxmlformats-officedocument.presentationml.printerSettings"/>
  <Default Extension="png" ContentType="image/png"/>
  <Default Extension="wdp" ContentType="image/vnd.ms-photo"/>
  <Default Extension="rels" ContentType="application/vnd.openxmlformats-package.relationships+xml"/>
  <Default Extension="gif" ContentType="image/gif"/>
  <Default Extension="avi" ContentType="video/unknown"/>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9"/>
  </p:notesMasterIdLst>
  <p:sldIdLst>
    <p:sldId id="256" r:id="rId2"/>
    <p:sldId id="316" r:id="rId3"/>
    <p:sldId id="317" r:id="rId4"/>
    <p:sldId id="335" r:id="rId5"/>
    <p:sldId id="314" r:id="rId6"/>
    <p:sldId id="312" r:id="rId7"/>
    <p:sldId id="302" r:id="rId8"/>
    <p:sldId id="301" r:id="rId9"/>
    <p:sldId id="308" r:id="rId10"/>
    <p:sldId id="259" r:id="rId11"/>
    <p:sldId id="273" r:id="rId12"/>
    <p:sldId id="280" r:id="rId13"/>
    <p:sldId id="313" r:id="rId14"/>
    <p:sldId id="270" r:id="rId15"/>
    <p:sldId id="271" r:id="rId16"/>
    <p:sldId id="310" r:id="rId17"/>
    <p:sldId id="272" r:id="rId18"/>
    <p:sldId id="334" r:id="rId19"/>
    <p:sldId id="333" r:id="rId20"/>
    <p:sldId id="321" r:id="rId21"/>
    <p:sldId id="323" r:id="rId22"/>
    <p:sldId id="260" r:id="rId23"/>
    <p:sldId id="290" r:id="rId24"/>
    <p:sldId id="319" r:id="rId25"/>
    <p:sldId id="291" r:id="rId26"/>
    <p:sldId id="278" r:id="rId27"/>
    <p:sldId id="327" r:id="rId28"/>
    <p:sldId id="309" r:id="rId29"/>
    <p:sldId id="276" r:id="rId30"/>
    <p:sldId id="293" r:id="rId31"/>
    <p:sldId id="322" r:id="rId32"/>
    <p:sldId id="328" r:id="rId33"/>
    <p:sldId id="329" r:id="rId34"/>
    <p:sldId id="330" r:id="rId35"/>
    <p:sldId id="320" r:id="rId36"/>
    <p:sldId id="318" r:id="rId37"/>
    <p:sldId id="295" r:id="rId3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519" autoAdjust="0"/>
    <p:restoredTop sz="95504" autoAdjust="0"/>
  </p:normalViewPr>
  <p:slideViewPr>
    <p:cSldViewPr>
      <p:cViewPr>
        <p:scale>
          <a:sx n="121" d="100"/>
          <a:sy n="121" d="100"/>
        </p:scale>
        <p:origin x="-1048" y="17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notesMaster" Target="notesMasters/notesMaster1.xml"/><Relationship Id="rId40" Type="http://schemas.openxmlformats.org/officeDocument/2006/relationships/printerSettings" Target="printerSettings/printerSettings1.bin"/><Relationship Id="rId41" Type="http://schemas.openxmlformats.org/officeDocument/2006/relationships/presProps" Target="presProps.xml"/><Relationship Id="rId42" Type="http://schemas.openxmlformats.org/officeDocument/2006/relationships/viewProps" Target="viewProps.xml"/><Relationship Id="rId43" Type="http://schemas.openxmlformats.org/officeDocument/2006/relationships/theme" Target="theme/theme1.xml"/><Relationship Id="rId44"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00C90D1-DED0-944B-B1FD-8C9FDD4615BE}" type="doc">
      <dgm:prSet loTypeId="urn:microsoft.com/office/officeart/2005/8/layout/cycle5" loCatId="" qsTypeId="urn:microsoft.com/office/officeart/2005/8/quickstyle/simple1" qsCatId="simple" csTypeId="urn:microsoft.com/office/officeart/2005/8/colors/accent1_2" csCatId="accent1" phldr="1"/>
      <dgm:spPr/>
      <dgm:t>
        <a:bodyPr/>
        <a:lstStyle/>
        <a:p>
          <a:endParaRPr lang="en-US"/>
        </a:p>
      </dgm:t>
    </dgm:pt>
    <dgm:pt modelId="{EB52F7BD-B538-E848-88CA-4D01A5FA4FC8}">
      <dgm:prSet phldrT="[Text]" custT="1"/>
      <dgm:spPr/>
      <dgm:t>
        <a:bodyPr/>
        <a:lstStyle/>
        <a:p>
          <a:r>
            <a:rPr lang="en-US" sz="1400" dirty="0" smtClean="0"/>
            <a:t>Autofocus on </a:t>
          </a:r>
          <a:br>
            <a:rPr lang="en-US" sz="1400" dirty="0" smtClean="0"/>
          </a:br>
          <a:r>
            <a:rPr lang="en-US" sz="1400" dirty="0" smtClean="0"/>
            <a:t>Histone 2B-mCherry</a:t>
          </a:r>
        </a:p>
      </dgm:t>
    </dgm:pt>
    <dgm:pt modelId="{DAFD39EA-02D4-FD4E-9754-24547FAA8726}" type="parTrans" cxnId="{475E9DA1-CA56-BB49-827D-3044785CFC91}">
      <dgm:prSet/>
      <dgm:spPr/>
      <dgm:t>
        <a:bodyPr/>
        <a:lstStyle/>
        <a:p>
          <a:endParaRPr lang="en-US"/>
        </a:p>
      </dgm:t>
    </dgm:pt>
    <dgm:pt modelId="{62CFF03C-23C7-DB4F-B069-1A09E79C02ED}" type="sibTrans" cxnId="{475E9DA1-CA56-BB49-827D-3044785CFC91}">
      <dgm:prSet/>
      <dgm:spPr/>
      <dgm:t>
        <a:bodyPr/>
        <a:lstStyle/>
        <a:p>
          <a:endParaRPr lang="en-US"/>
        </a:p>
      </dgm:t>
    </dgm:pt>
    <dgm:pt modelId="{A0B3B6FF-63E4-544B-9716-EC85F6F58D0F}">
      <dgm:prSet phldrT="[Text]" custT="1"/>
      <dgm:spPr>
        <a:solidFill>
          <a:srgbClr val="FF6600"/>
        </a:solidFill>
      </dgm:spPr>
      <dgm:t>
        <a:bodyPr/>
        <a:lstStyle/>
        <a:p>
          <a:pPr algn="l"/>
          <a:r>
            <a:rPr lang="en-US" sz="1200" b="0" u="none" dirty="0" smtClean="0"/>
            <a:t>Find suitable cell:</a:t>
          </a:r>
        </a:p>
        <a:p>
          <a:pPr algn="l"/>
          <a:r>
            <a:rPr lang="en-US" sz="1200" b="0" u="none" dirty="0" smtClean="0"/>
            <a:t>- Nuclear shape</a:t>
          </a:r>
        </a:p>
        <a:p>
          <a:pPr algn="l"/>
          <a:r>
            <a:rPr lang="en-US" sz="1200" b="0" u="none" dirty="0" smtClean="0"/>
            <a:t>- Fluorescence levels</a:t>
          </a:r>
        </a:p>
        <a:p>
          <a:pPr algn="l"/>
          <a:r>
            <a:rPr lang="en-US" sz="1200" b="0" u="none" dirty="0" smtClean="0">
              <a:solidFill>
                <a:srgbClr val="0000FF"/>
              </a:solidFill>
            </a:rPr>
            <a:t>Generate coordinates</a:t>
          </a:r>
        </a:p>
        <a:p>
          <a:pPr algn="l"/>
          <a:r>
            <a:rPr lang="en-US" sz="1200" b="0" u="none" dirty="0" smtClean="0">
              <a:solidFill>
                <a:srgbClr val="0000FF"/>
              </a:solidFill>
            </a:rPr>
            <a:t>- 3 inside nucleus </a:t>
          </a:r>
        </a:p>
        <a:p>
          <a:pPr algn="l"/>
          <a:r>
            <a:rPr lang="en-US" sz="1200" b="0" u="none" dirty="0" smtClean="0">
              <a:solidFill>
                <a:srgbClr val="0000FF"/>
              </a:solidFill>
            </a:rPr>
            <a:t>- 3 inside </a:t>
          </a:r>
          <a:r>
            <a:rPr lang="en-US" sz="1200" b="0" u="none" dirty="0" err="1" smtClean="0">
              <a:solidFill>
                <a:srgbClr val="0000FF"/>
              </a:solidFill>
            </a:rPr>
            <a:t>cytplasm</a:t>
          </a:r>
          <a:endParaRPr lang="en-US" sz="1200" b="0" u="none" dirty="0" smtClean="0">
            <a:solidFill>
              <a:srgbClr val="0000FF"/>
            </a:solidFill>
          </a:endParaRPr>
        </a:p>
      </dgm:t>
    </dgm:pt>
    <dgm:pt modelId="{A6453D62-1AAF-5A4B-B0D3-AEBDC86E17F3}" type="parTrans" cxnId="{4DEA4743-37C4-A446-A345-D91E4953466A}">
      <dgm:prSet/>
      <dgm:spPr/>
      <dgm:t>
        <a:bodyPr/>
        <a:lstStyle/>
        <a:p>
          <a:endParaRPr lang="en-US"/>
        </a:p>
      </dgm:t>
    </dgm:pt>
    <dgm:pt modelId="{C0F98EF1-552E-AA42-B0A3-DBA18B58102F}" type="sibTrans" cxnId="{4DEA4743-37C4-A446-A345-D91E4953466A}">
      <dgm:prSet/>
      <dgm:spPr/>
      <dgm:t>
        <a:bodyPr/>
        <a:lstStyle/>
        <a:p>
          <a:endParaRPr lang="en-US"/>
        </a:p>
      </dgm:t>
    </dgm:pt>
    <dgm:pt modelId="{C4C1F312-30DA-474D-9969-84B3DF533E50}">
      <dgm:prSet phldrT="[Text]"/>
      <dgm:spPr/>
      <dgm:t>
        <a:bodyPr/>
        <a:lstStyle/>
        <a:p>
          <a:r>
            <a:rPr lang="en-US" dirty="0" smtClean="0"/>
            <a:t>For each coordinate acquire 30s FCS</a:t>
          </a:r>
        </a:p>
      </dgm:t>
    </dgm:pt>
    <dgm:pt modelId="{0C2AD0FC-8C38-4947-A4C0-0A45414AC832}" type="parTrans" cxnId="{03FB82BB-1C3A-3846-B15F-E3B1544E8F3B}">
      <dgm:prSet/>
      <dgm:spPr/>
      <dgm:t>
        <a:bodyPr/>
        <a:lstStyle/>
        <a:p>
          <a:endParaRPr lang="en-US"/>
        </a:p>
      </dgm:t>
    </dgm:pt>
    <dgm:pt modelId="{1BDA24EF-1EED-7344-AC98-EA270CD2752E}" type="sibTrans" cxnId="{03FB82BB-1C3A-3846-B15F-E3B1544E8F3B}">
      <dgm:prSet/>
      <dgm:spPr/>
      <dgm:t>
        <a:bodyPr/>
        <a:lstStyle/>
        <a:p>
          <a:endParaRPr lang="en-US"/>
        </a:p>
      </dgm:t>
    </dgm:pt>
    <dgm:pt modelId="{AADA0C8E-6071-6047-A4A1-B3F7DB9DE399}">
      <dgm:prSet phldrT="[Text]"/>
      <dgm:spPr/>
      <dgm:t>
        <a:bodyPr/>
        <a:lstStyle/>
        <a:p>
          <a:r>
            <a:rPr lang="en-US" dirty="0" smtClean="0"/>
            <a:t>Move to next position</a:t>
          </a:r>
          <a:endParaRPr lang="en-US" dirty="0"/>
        </a:p>
      </dgm:t>
    </dgm:pt>
    <dgm:pt modelId="{1C33B51C-B737-F646-A912-3D13B494D474}" type="parTrans" cxnId="{138C269E-BFA7-984F-B6E2-574013DC7598}">
      <dgm:prSet/>
      <dgm:spPr/>
      <dgm:t>
        <a:bodyPr/>
        <a:lstStyle/>
        <a:p>
          <a:endParaRPr lang="en-US"/>
        </a:p>
      </dgm:t>
    </dgm:pt>
    <dgm:pt modelId="{0CBEF580-CEAF-3B42-BBC8-AE9B90CADF17}" type="sibTrans" cxnId="{138C269E-BFA7-984F-B6E2-574013DC7598}">
      <dgm:prSet/>
      <dgm:spPr/>
      <dgm:t>
        <a:bodyPr/>
        <a:lstStyle/>
        <a:p>
          <a:endParaRPr lang="en-US"/>
        </a:p>
      </dgm:t>
    </dgm:pt>
    <dgm:pt modelId="{ABAE4B38-E099-FE44-B993-F8654E06804A}">
      <dgm:prSet phldrT="[Text]" custT="1"/>
      <dgm:spPr/>
      <dgm:t>
        <a:bodyPr/>
        <a:lstStyle/>
        <a:p>
          <a:r>
            <a:rPr lang="en-US" sz="1400" dirty="0" smtClean="0"/>
            <a:t>Image </a:t>
          </a:r>
        </a:p>
        <a:p>
          <a:r>
            <a:rPr lang="en-US" sz="1400" dirty="0" smtClean="0"/>
            <a:t>H2B-mCherry</a:t>
          </a:r>
        </a:p>
        <a:p>
          <a:r>
            <a:rPr lang="en-US" sz="1400" dirty="0" smtClean="0"/>
            <a:t>Protein-YFP </a:t>
          </a:r>
        </a:p>
      </dgm:t>
    </dgm:pt>
    <dgm:pt modelId="{7A447CB8-B4EF-5549-9407-14FD2B086B0A}" type="parTrans" cxnId="{504284D2-1241-2C49-B33D-390D86CCA66A}">
      <dgm:prSet/>
      <dgm:spPr/>
      <dgm:t>
        <a:bodyPr/>
        <a:lstStyle/>
        <a:p>
          <a:endParaRPr lang="en-US"/>
        </a:p>
      </dgm:t>
    </dgm:pt>
    <dgm:pt modelId="{956C0CEA-84FC-5544-A9FF-1F44CAC8C52E}" type="sibTrans" cxnId="{504284D2-1241-2C49-B33D-390D86CCA66A}">
      <dgm:prSet/>
      <dgm:spPr/>
      <dgm:t>
        <a:bodyPr/>
        <a:lstStyle/>
        <a:p>
          <a:endParaRPr lang="en-US"/>
        </a:p>
      </dgm:t>
    </dgm:pt>
    <dgm:pt modelId="{B105EE78-31F0-7C40-9F8C-08AFD458776A}" type="pres">
      <dgm:prSet presAssocID="{500C90D1-DED0-944B-B1FD-8C9FDD4615BE}" presName="cycle" presStyleCnt="0">
        <dgm:presLayoutVars>
          <dgm:dir/>
          <dgm:resizeHandles val="exact"/>
        </dgm:presLayoutVars>
      </dgm:prSet>
      <dgm:spPr/>
      <dgm:t>
        <a:bodyPr/>
        <a:lstStyle/>
        <a:p>
          <a:endParaRPr lang="en-US"/>
        </a:p>
      </dgm:t>
    </dgm:pt>
    <dgm:pt modelId="{AAC14B01-FACE-514C-8744-4A7AC1211316}" type="pres">
      <dgm:prSet presAssocID="{EB52F7BD-B538-E848-88CA-4D01A5FA4FC8}" presName="node" presStyleLbl="node1" presStyleIdx="0" presStyleCnt="5" custScaleX="134556" custScaleY="83803" custRadScaleRad="80505" custRadScaleInc="8793">
        <dgm:presLayoutVars>
          <dgm:bulletEnabled val="1"/>
        </dgm:presLayoutVars>
      </dgm:prSet>
      <dgm:spPr/>
      <dgm:t>
        <a:bodyPr/>
        <a:lstStyle/>
        <a:p>
          <a:endParaRPr lang="en-US"/>
        </a:p>
      </dgm:t>
    </dgm:pt>
    <dgm:pt modelId="{C12230DB-EDCD-5D4F-AA06-6A2A249CEFEF}" type="pres">
      <dgm:prSet presAssocID="{EB52F7BD-B538-E848-88CA-4D01A5FA4FC8}" presName="spNode" presStyleCnt="0"/>
      <dgm:spPr/>
    </dgm:pt>
    <dgm:pt modelId="{289A1A8E-386B-7A4E-A7F9-499BBA2BB173}" type="pres">
      <dgm:prSet presAssocID="{62CFF03C-23C7-DB4F-B069-1A09E79C02ED}" presName="sibTrans" presStyleLbl="sibTrans1D1" presStyleIdx="0" presStyleCnt="5"/>
      <dgm:spPr/>
      <dgm:t>
        <a:bodyPr/>
        <a:lstStyle/>
        <a:p>
          <a:endParaRPr lang="en-US"/>
        </a:p>
      </dgm:t>
    </dgm:pt>
    <dgm:pt modelId="{6A8E3BCB-FFF5-7F46-87B5-53840656006A}" type="pres">
      <dgm:prSet presAssocID="{ABAE4B38-E099-FE44-B993-F8654E06804A}" presName="node" presStyleLbl="node1" presStyleIdx="1" presStyleCnt="5" custScaleX="120185" custScaleY="107073" custRadScaleRad="104035" custRadScaleInc="27390">
        <dgm:presLayoutVars>
          <dgm:bulletEnabled val="1"/>
        </dgm:presLayoutVars>
      </dgm:prSet>
      <dgm:spPr/>
      <dgm:t>
        <a:bodyPr/>
        <a:lstStyle/>
        <a:p>
          <a:endParaRPr lang="en-US"/>
        </a:p>
      </dgm:t>
    </dgm:pt>
    <dgm:pt modelId="{EA22B2A5-ADBF-104D-B023-B9DD68B1BF0E}" type="pres">
      <dgm:prSet presAssocID="{ABAE4B38-E099-FE44-B993-F8654E06804A}" presName="spNode" presStyleCnt="0"/>
      <dgm:spPr/>
    </dgm:pt>
    <dgm:pt modelId="{A62E6D81-3EF3-2743-8E6D-C8C85E248F4A}" type="pres">
      <dgm:prSet presAssocID="{956C0CEA-84FC-5544-A9FF-1F44CAC8C52E}" presName="sibTrans" presStyleLbl="sibTrans1D1" presStyleIdx="1" presStyleCnt="5"/>
      <dgm:spPr/>
      <dgm:t>
        <a:bodyPr/>
        <a:lstStyle/>
        <a:p>
          <a:endParaRPr lang="en-US"/>
        </a:p>
      </dgm:t>
    </dgm:pt>
    <dgm:pt modelId="{7851116F-2277-5D4E-989B-ABDC5FB12A08}" type="pres">
      <dgm:prSet presAssocID="{A0B3B6FF-63E4-544B-9716-EC85F6F58D0F}" presName="node" presStyleLbl="node1" presStyleIdx="2" presStyleCnt="5" custScaleX="126071" custScaleY="189001" custRadScaleRad="98999" custRadScaleInc="-8427">
        <dgm:presLayoutVars>
          <dgm:bulletEnabled val="1"/>
        </dgm:presLayoutVars>
      </dgm:prSet>
      <dgm:spPr/>
      <dgm:t>
        <a:bodyPr/>
        <a:lstStyle/>
        <a:p>
          <a:endParaRPr lang="en-US"/>
        </a:p>
      </dgm:t>
    </dgm:pt>
    <dgm:pt modelId="{ADCF6EDF-C46F-2B48-B4DC-EDB202D482D2}" type="pres">
      <dgm:prSet presAssocID="{A0B3B6FF-63E4-544B-9716-EC85F6F58D0F}" presName="spNode" presStyleCnt="0"/>
      <dgm:spPr/>
    </dgm:pt>
    <dgm:pt modelId="{1BB222E8-9EFA-384A-A101-F242919E2B02}" type="pres">
      <dgm:prSet presAssocID="{C0F98EF1-552E-AA42-B0A3-DBA18B58102F}" presName="sibTrans" presStyleLbl="sibTrans1D1" presStyleIdx="2" presStyleCnt="5"/>
      <dgm:spPr/>
      <dgm:t>
        <a:bodyPr/>
        <a:lstStyle/>
        <a:p>
          <a:endParaRPr lang="en-US"/>
        </a:p>
      </dgm:t>
    </dgm:pt>
    <dgm:pt modelId="{5AE034A5-BAD1-8246-BB1D-830A66A27B6D}" type="pres">
      <dgm:prSet presAssocID="{C4C1F312-30DA-474D-9969-84B3DF533E50}" presName="node" presStyleLbl="node1" presStyleIdx="3" presStyleCnt="5" custScaleX="122573" custScaleY="75112" custRadScaleRad="103855" custRadScaleInc="77153">
        <dgm:presLayoutVars>
          <dgm:bulletEnabled val="1"/>
        </dgm:presLayoutVars>
      </dgm:prSet>
      <dgm:spPr/>
      <dgm:t>
        <a:bodyPr/>
        <a:lstStyle/>
        <a:p>
          <a:endParaRPr lang="en-US"/>
        </a:p>
      </dgm:t>
    </dgm:pt>
    <dgm:pt modelId="{B52D4A64-B359-0242-8E80-2514A8B3CED1}" type="pres">
      <dgm:prSet presAssocID="{C4C1F312-30DA-474D-9969-84B3DF533E50}" presName="spNode" presStyleCnt="0"/>
      <dgm:spPr/>
    </dgm:pt>
    <dgm:pt modelId="{FE6E2242-DC88-A846-9918-D9DD5BB26B14}" type="pres">
      <dgm:prSet presAssocID="{1BDA24EF-1EED-7344-AC98-EA270CD2752E}" presName="sibTrans" presStyleLbl="sibTrans1D1" presStyleIdx="3" presStyleCnt="5"/>
      <dgm:spPr/>
      <dgm:t>
        <a:bodyPr/>
        <a:lstStyle/>
        <a:p>
          <a:endParaRPr lang="en-US"/>
        </a:p>
      </dgm:t>
    </dgm:pt>
    <dgm:pt modelId="{77085463-4A77-8144-9256-25E67F4DBF7F}" type="pres">
      <dgm:prSet presAssocID="{AADA0C8E-6071-6047-A4A1-B3F7DB9DE399}" presName="node" presStyleLbl="node1" presStyleIdx="4" presStyleCnt="5" custScaleX="88439" custScaleY="69280" custRadScaleRad="102908" custRadScaleInc="-33039">
        <dgm:presLayoutVars>
          <dgm:bulletEnabled val="1"/>
        </dgm:presLayoutVars>
      </dgm:prSet>
      <dgm:spPr/>
      <dgm:t>
        <a:bodyPr/>
        <a:lstStyle/>
        <a:p>
          <a:endParaRPr lang="en-US"/>
        </a:p>
      </dgm:t>
    </dgm:pt>
    <dgm:pt modelId="{AE7DFA53-F47B-894C-B940-B041880AF634}" type="pres">
      <dgm:prSet presAssocID="{AADA0C8E-6071-6047-A4A1-B3F7DB9DE399}" presName="spNode" presStyleCnt="0"/>
      <dgm:spPr/>
    </dgm:pt>
    <dgm:pt modelId="{9F01F134-55D6-4A4C-9093-804B062E71FE}" type="pres">
      <dgm:prSet presAssocID="{0CBEF580-CEAF-3B42-BBC8-AE9B90CADF17}" presName="sibTrans" presStyleLbl="sibTrans1D1" presStyleIdx="4" presStyleCnt="5"/>
      <dgm:spPr/>
      <dgm:t>
        <a:bodyPr/>
        <a:lstStyle/>
        <a:p>
          <a:endParaRPr lang="en-US"/>
        </a:p>
      </dgm:t>
    </dgm:pt>
  </dgm:ptLst>
  <dgm:cxnLst>
    <dgm:cxn modelId="{504284D2-1241-2C49-B33D-390D86CCA66A}" srcId="{500C90D1-DED0-944B-B1FD-8C9FDD4615BE}" destId="{ABAE4B38-E099-FE44-B993-F8654E06804A}" srcOrd="1" destOrd="0" parTransId="{7A447CB8-B4EF-5549-9407-14FD2B086B0A}" sibTransId="{956C0CEA-84FC-5544-A9FF-1F44CAC8C52E}"/>
    <dgm:cxn modelId="{05C1E6D4-FBE9-2946-9150-74F86DD63C16}" type="presOf" srcId="{1BDA24EF-1EED-7344-AC98-EA270CD2752E}" destId="{FE6E2242-DC88-A846-9918-D9DD5BB26B14}" srcOrd="0" destOrd="0" presId="urn:microsoft.com/office/officeart/2005/8/layout/cycle5"/>
    <dgm:cxn modelId="{138C269E-BFA7-984F-B6E2-574013DC7598}" srcId="{500C90D1-DED0-944B-B1FD-8C9FDD4615BE}" destId="{AADA0C8E-6071-6047-A4A1-B3F7DB9DE399}" srcOrd="4" destOrd="0" parTransId="{1C33B51C-B737-F646-A912-3D13B494D474}" sibTransId="{0CBEF580-CEAF-3B42-BBC8-AE9B90CADF17}"/>
    <dgm:cxn modelId="{03DCDB4A-0B2D-954E-A21E-37270361C8FB}" type="presOf" srcId="{956C0CEA-84FC-5544-A9FF-1F44CAC8C52E}" destId="{A62E6D81-3EF3-2743-8E6D-C8C85E248F4A}" srcOrd="0" destOrd="0" presId="urn:microsoft.com/office/officeart/2005/8/layout/cycle5"/>
    <dgm:cxn modelId="{208EB21E-7961-064B-A5C1-A53FAC06B2BE}" type="presOf" srcId="{ABAE4B38-E099-FE44-B993-F8654E06804A}" destId="{6A8E3BCB-FFF5-7F46-87B5-53840656006A}" srcOrd="0" destOrd="0" presId="urn:microsoft.com/office/officeart/2005/8/layout/cycle5"/>
    <dgm:cxn modelId="{7ADD0836-C489-D24F-8372-0D529957724F}" type="presOf" srcId="{A0B3B6FF-63E4-544B-9716-EC85F6F58D0F}" destId="{7851116F-2277-5D4E-989B-ABDC5FB12A08}" srcOrd="0" destOrd="0" presId="urn:microsoft.com/office/officeart/2005/8/layout/cycle5"/>
    <dgm:cxn modelId="{953DA4B7-D07F-B34B-8898-55F347D5833B}" type="presOf" srcId="{0CBEF580-CEAF-3B42-BBC8-AE9B90CADF17}" destId="{9F01F134-55D6-4A4C-9093-804B062E71FE}" srcOrd="0" destOrd="0" presId="urn:microsoft.com/office/officeart/2005/8/layout/cycle5"/>
    <dgm:cxn modelId="{A9134E3C-6AB1-4A4E-A5B5-0CD5C2DB4A38}" type="presOf" srcId="{AADA0C8E-6071-6047-A4A1-B3F7DB9DE399}" destId="{77085463-4A77-8144-9256-25E67F4DBF7F}" srcOrd="0" destOrd="0" presId="urn:microsoft.com/office/officeart/2005/8/layout/cycle5"/>
    <dgm:cxn modelId="{475E9DA1-CA56-BB49-827D-3044785CFC91}" srcId="{500C90D1-DED0-944B-B1FD-8C9FDD4615BE}" destId="{EB52F7BD-B538-E848-88CA-4D01A5FA4FC8}" srcOrd="0" destOrd="0" parTransId="{DAFD39EA-02D4-FD4E-9754-24547FAA8726}" sibTransId="{62CFF03C-23C7-DB4F-B069-1A09E79C02ED}"/>
    <dgm:cxn modelId="{07F081D0-2DF6-614E-85BF-50B44BC48862}" type="presOf" srcId="{EB52F7BD-B538-E848-88CA-4D01A5FA4FC8}" destId="{AAC14B01-FACE-514C-8744-4A7AC1211316}" srcOrd="0" destOrd="0" presId="urn:microsoft.com/office/officeart/2005/8/layout/cycle5"/>
    <dgm:cxn modelId="{720637FB-7A20-6643-AA52-702A5CD25AE3}" type="presOf" srcId="{C0F98EF1-552E-AA42-B0A3-DBA18B58102F}" destId="{1BB222E8-9EFA-384A-A101-F242919E2B02}" srcOrd="0" destOrd="0" presId="urn:microsoft.com/office/officeart/2005/8/layout/cycle5"/>
    <dgm:cxn modelId="{0495C897-5E84-BA44-B104-2D6DD3EE8A6B}" type="presOf" srcId="{500C90D1-DED0-944B-B1FD-8C9FDD4615BE}" destId="{B105EE78-31F0-7C40-9F8C-08AFD458776A}" srcOrd="0" destOrd="0" presId="urn:microsoft.com/office/officeart/2005/8/layout/cycle5"/>
    <dgm:cxn modelId="{4DEA4743-37C4-A446-A345-D91E4953466A}" srcId="{500C90D1-DED0-944B-B1FD-8C9FDD4615BE}" destId="{A0B3B6FF-63E4-544B-9716-EC85F6F58D0F}" srcOrd="2" destOrd="0" parTransId="{A6453D62-1AAF-5A4B-B0D3-AEBDC86E17F3}" sibTransId="{C0F98EF1-552E-AA42-B0A3-DBA18B58102F}"/>
    <dgm:cxn modelId="{03FB82BB-1C3A-3846-B15F-E3B1544E8F3B}" srcId="{500C90D1-DED0-944B-B1FD-8C9FDD4615BE}" destId="{C4C1F312-30DA-474D-9969-84B3DF533E50}" srcOrd="3" destOrd="0" parTransId="{0C2AD0FC-8C38-4947-A4C0-0A45414AC832}" sibTransId="{1BDA24EF-1EED-7344-AC98-EA270CD2752E}"/>
    <dgm:cxn modelId="{A4187381-B33C-7646-AB2D-EFEAD86887EC}" type="presOf" srcId="{62CFF03C-23C7-DB4F-B069-1A09E79C02ED}" destId="{289A1A8E-386B-7A4E-A7F9-499BBA2BB173}" srcOrd="0" destOrd="0" presId="urn:microsoft.com/office/officeart/2005/8/layout/cycle5"/>
    <dgm:cxn modelId="{925C509F-321D-504B-BF64-78B58B736D4F}" type="presOf" srcId="{C4C1F312-30DA-474D-9969-84B3DF533E50}" destId="{5AE034A5-BAD1-8246-BB1D-830A66A27B6D}" srcOrd="0" destOrd="0" presId="urn:microsoft.com/office/officeart/2005/8/layout/cycle5"/>
    <dgm:cxn modelId="{67587189-6538-1548-8265-575417CB5AB9}" type="presParOf" srcId="{B105EE78-31F0-7C40-9F8C-08AFD458776A}" destId="{AAC14B01-FACE-514C-8744-4A7AC1211316}" srcOrd="0" destOrd="0" presId="urn:microsoft.com/office/officeart/2005/8/layout/cycle5"/>
    <dgm:cxn modelId="{56DE9FA9-CF45-6446-875B-B90345361D27}" type="presParOf" srcId="{B105EE78-31F0-7C40-9F8C-08AFD458776A}" destId="{C12230DB-EDCD-5D4F-AA06-6A2A249CEFEF}" srcOrd="1" destOrd="0" presId="urn:microsoft.com/office/officeart/2005/8/layout/cycle5"/>
    <dgm:cxn modelId="{387655E8-A770-8B4B-9704-676E614999D4}" type="presParOf" srcId="{B105EE78-31F0-7C40-9F8C-08AFD458776A}" destId="{289A1A8E-386B-7A4E-A7F9-499BBA2BB173}" srcOrd="2" destOrd="0" presId="urn:microsoft.com/office/officeart/2005/8/layout/cycle5"/>
    <dgm:cxn modelId="{13A7AC3D-064D-D347-BE29-35B87C4EFBF7}" type="presParOf" srcId="{B105EE78-31F0-7C40-9F8C-08AFD458776A}" destId="{6A8E3BCB-FFF5-7F46-87B5-53840656006A}" srcOrd="3" destOrd="0" presId="urn:microsoft.com/office/officeart/2005/8/layout/cycle5"/>
    <dgm:cxn modelId="{AFF2EA0E-6623-674D-AF61-4BA24A164D50}" type="presParOf" srcId="{B105EE78-31F0-7C40-9F8C-08AFD458776A}" destId="{EA22B2A5-ADBF-104D-B023-B9DD68B1BF0E}" srcOrd="4" destOrd="0" presId="urn:microsoft.com/office/officeart/2005/8/layout/cycle5"/>
    <dgm:cxn modelId="{ACF84031-A88A-0F4E-86A6-1E93690C9E24}" type="presParOf" srcId="{B105EE78-31F0-7C40-9F8C-08AFD458776A}" destId="{A62E6D81-3EF3-2743-8E6D-C8C85E248F4A}" srcOrd="5" destOrd="0" presId="urn:microsoft.com/office/officeart/2005/8/layout/cycle5"/>
    <dgm:cxn modelId="{007D43BC-8105-1543-800C-C211368DB6E1}" type="presParOf" srcId="{B105EE78-31F0-7C40-9F8C-08AFD458776A}" destId="{7851116F-2277-5D4E-989B-ABDC5FB12A08}" srcOrd="6" destOrd="0" presId="urn:microsoft.com/office/officeart/2005/8/layout/cycle5"/>
    <dgm:cxn modelId="{336E30EE-39A3-D743-82CE-714853962F5A}" type="presParOf" srcId="{B105EE78-31F0-7C40-9F8C-08AFD458776A}" destId="{ADCF6EDF-C46F-2B48-B4DC-EDB202D482D2}" srcOrd="7" destOrd="0" presId="urn:microsoft.com/office/officeart/2005/8/layout/cycle5"/>
    <dgm:cxn modelId="{FF4F67BC-0DA6-844E-8ABD-FF3957027CFF}" type="presParOf" srcId="{B105EE78-31F0-7C40-9F8C-08AFD458776A}" destId="{1BB222E8-9EFA-384A-A101-F242919E2B02}" srcOrd="8" destOrd="0" presId="urn:microsoft.com/office/officeart/2005/8/layout/cycle5"/>
    <dgm:cxn modelId="{CBEA37D2-A50F-634E-9C37-901753C5738E}" type="presParOf" srcId="{B105EE78-31F0-7C40-9F8C-08AFD458776A}" destId="{5AE034A5-BAD1-8246-BB1D-830A66A27B6D}" srcOrd="9" destOrd="0" presId="urn:microsoft.com/office/officeart/2005/8/layout/cycle5"/>
    <dgm:cxn modelId="{88258F1B-E267-394F-AC9D-B15B640380C4}" type="presParOf" srcId="{B105EE78-31F0-7C40-9F8C-08AFD458776A}" destId="{B52D4A64-B359-0242-8E80-2514A8B3CED1}" srcOrd="10" destOrd="0" presId="urn:microsoft.com/office/officeart/2005/8/layout/cycle5"/>
    <dgm:cxn modelId="{25F306E4-ACA7-CE4B-9BF2-810A2030733C}" type="presParOf" srcId="{B105EE78-31F0-7C40-9F8C-08AFD458776A}" destId="{FE6E2242-DC88-A846-9918-D9DD5BB26B14}" srcOrd="11" destOrd="0" presId="urn:microsoft.com/office/officeart/2005/8/layout/cycle5"/>
    <dgm:cxn modelId="{7DA99FC1-E435-D54F-944B-0D6F90C4A4AC}" type="presParOf" srcId="{B105EE78-31F0-7C40-9F8C-08AFD458776A}" destId="{77085463-4A77-8144-9256-25E67F4DBF7F}" srcOrd="12" destOrd="0" presId="urn:microsoft.com/office/officeart/2005/8/layout/cycle5"/>
    <dgm:cxn modelId="{EE4CE6E7-F505-6843-B75D-7E2CBF5ED6E5}" type="presParOf" srcId="{B105EE78-31F0-7C40-9F8C-08AFD458776A}" destId="{AE7DFA53-F47B-894C-B940-B041880AF634}" srcOrd="13" destOrd="0" presId="urn:microsoft.com/office/officeart/2005/8/layout/cycle5"/>
    <dgm:cxn modelId="{86F36CFB-962A-E84E-8219-D1F2D59FD94F}" type="presParOf" srcId="{B105EE78-31F0-7C40-9F8C-08AFD458776A}" destId="{9F01F134-55D6-4A4C-9093-804B062E71FE}" srcOrd="14" destOrd="0" presId="urn:microsoft.com/office/officeart/2005/8/layout/cycle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F0FA58B-C904-9643-8DBA-6DC785BFA0D7}" type="doc">
      <dgm:prSet loTypeId="urn:microsoft.com/office/officeart/2005/8/layout/radial3" loCatId="" qsTypeId="urn:microsoft.com/office/officeart/2005/8/quickstyle/simple2" qsCatId="simple" csTypeId="urn:microsoft.com/office/officeart/2005/8/colors/accent1_2" csCatId="accent1" phldr="1"/>
      <dgm:spPr/>
      <dgm:t>
        <a:bodyPr/>
        <a:lstStyle/>
        <a:p>
          <a:endParaRPr lang="en-US"/>
        </a:p>
      </dgm:t>
    </dgm:pt>
    <dgm:pt modelId="{DB4BC7DB-CD7C-A24F-AB9B-83E117A328B5}">
      <dgm:prSet phldrT="[Text]" custT="1"/>
      <dgm:spPr/>
      <dgm:t>
        <a:bodyPr/>
        <a:lstStyle/>
        <a:p>
          <a:endParaRPr lang="en-US" sz="2800" u="none" dirty="0" smtClean="0">
            <a:solidFill>
              <a:schemeClr val="bg1"/>
            </a:solidFill>
          </a:endParaRPr>
        </a:p>
        <a:p>
          <a:endParaRPr lang="en-US" sz="2800" u="none" dirty="0" smtClean="0">
            <a:solidFill>
              <a:schemeClr val="bg1"/>
            </a:solidFill>
          </a:endParaRPr>
        </a:p>
        <a:p>
          <a:endParaRPr lang="en-US" sz="2800" u="none" dirty="0" smtClean="0">
            <a:solidFill>
              <a:schemeClr val="bg1"/>
            </a:solidFill>
          </a:endParaRPr>
        </a:p>
        <a:p>
          <a:endParaRPr lang="en-US" sz="2800" u="none" dirty="0" smtClean="0">
            <a:solidFill>
              <a:schemeClr val="bg1"/>
            </a:solidFill>
          </a:endParaRPr>
        </a:p>
        <a:p>
          <a:r>
            <a:rPr lang="en-US" sz="2800" u="none" dirty="0" smtClean="0">
              <a:solidFill>
                <a:srgbClr val="008000"/>
              </a:solidFill>
            </a:rPr>
            <a:t>Biological process</a:t>
          </a:r>
        </a:p>
        <a:p>
          <a:endParaRPr lang="en-US" sz="3100" dirty="0" smtClean="0"/>
        </a:p>
        <a:p>
          <a:endParaRPr lang="en-US" sz="3100" dirty="0" smtClean="0"/>
        </a:p>
        <a:p>
          <a:endParaRPr lang="en-US" sz="3100" dirty="0" smtClean="0"/>
        </a:p>
        <a:p>
          <a:endParaRPr lang="en-US" sz="3100" dirty="0" smtClean="0"/>
        </a:p>
      </dgm:t>
    </dgm:pt>
    <dgm:pt modelId="{93F0038A-D05C-6C4A-B452-069B70BEA88F}" type="parTrans" cxnId="{CD0DDB79-60B9-5441-A652-45B59066B5B2}">
      <dgm:prSet/>
      <dgm:spPr/>
      <dgm:t>
        <a:bodyPr/>
        <a:lstStyle/>
        <a:p>
          <a:endParaRPr lang="en-US"/>
        </a:p>
      </dgm:t>
    </dgm:pt>
    <dgm:pt modelId="{50768369-DF4E-5040-A95A-48F1EC660EDC}" type="sibTrans" cxnId="{CD0DDB79-60B9-5441-A652-45B59066B5B2}">
      <dgm:prSet/>
      <dgm:spPr/>
      <dgm:t>
        <a:bodyPr/>
        <a:lstStyle/>
        <a:p>
          <a:endParaRPr lang="en-US"/>
        </a:p>
      </dgm:t>
    </dgm:pt>
    <dgm:pt modelId="{2D073382-0296-124D-AFCE-8BE767E28737}">
      <dgm:prSet phldrT="[Text]"/>
      <dgm:spPr/>
      <dgm:t>
        <a:bodyPr/>
        <a:lstStyle/>
        <a:p>
          <a:r>
            <a:rPr lang="en-US" dirty="0" smtClean="0">
              <a:solidFill>
                <a:srgbClr val="7F7F7F"/>
              </a:solidFill>
            </a:rPr>
            <a:t>Protein </a:t>
          </a:r>
          <a:br>
            <a:rPr lang="en-US" dirty="0" smtClean="0">
              <a:solidFill>
                <a:srgbClr val="7F7F7F"/>
              </a:solidFill>
            </a:rPr>
          </a:br>
          <a:r>
            <a:rPr lang="en-US" dirty="0" smtClean="0">
              <a:solidFill>
                <a:srgbClr val="7F7F7F"/>
              </a:solidFill>
            </a:rPr>
            <a:t>localization dynamics </a:t>
          </a:r>
        </a:p>
      </dgm:t>
    </dgm:pt>
    <dgm:pt modelId="{2AE33E1A-F0D0-FC4E-A859-C052F01F2832}" type="parTrans" cxnId="{9528813E-68F1-2B42-9063-9CDC4DFEAC70}">
      <dgm:prSet/>
      <dgm:spPr/>
      <dgm:t>
        <a:bodyPr/>
        <a:lstStyle/>
        <a:p>
          <a:endParaRPr lang="en-US"/>
        </a:p>
      </dgm:t>
    </dgm:pt>
    <dgm:pt modelId="{F8F26748-3C7C-F345-B243-734A0E0615F4}" type="sibTrans" cxnId="{9528813E-68F1-2B42-9063-9CDC4DFEAC70}">
      <dgm:prSet/>
      <dgm:spPr/>
      <dgm:t>
        <a:bodyPr/>
        <a:lstStyle/>
        <a:p>
          <a:endParaRPr lang="en-US"/>
        </a:p>
      </dgm:t>
    </dgm:pt>
    <dgm:pt modelId="{1DC3460B-18E6-5A45-A814-E544A26E63CD}">
      <dgm:prSet phldrT="[Text]" custT="1"/>
      <dgm:spPr/>
      <dgm:t>
        <a:bodyPr/>
        <a:lstStyle/>
        <a:p>
          <a:r>
            <a:rPr lang="en-US" sz="2400" b="0" u="none" dirty="0" smtClean="0">
              <a:solidFill>
                <a:schemeClr val="tx1">
                  <a:lumMod val="50000"/>
                  <a:lumOff val="50000"/>
                </a:schemeClr>
              </a:solidFill>
            </a:rPr>
            <a:t>Which proteins?</a:t>
          </a:r>
          <a:endParaRPr lang="en-US" sz="1400" b="0" u="none" dirty="0">
            <a:solidFill>
              <a:schemeClr val="tx1">
                <a:lumMod val="50000"/>
                <a:lumOff val="50000"/>
              </a:schemeClr>
            </a:solidFill>
          </a:endParaRPr>
        </a:p>
      </dgm:t>
    </dgm:pt>
    <dgm:pt modelId="{EB174BEB-4F9A-A941-A163-0AE59358B515}" type="parTrans" cxnId="{7D54F837-3970-A446-AE05-0AEE20FBF0F7}">
      <dgm:prSet/>
      <dgm:spPr/>
      <dgm:t>
        <a:bodyPr/>
        <a:lstStyle/>
        <a:p>
          <a:endParaRPr lang="en-US"/>
        </a:p>
      </dgm:t>
    </dgm:pt>
    <dgm:pt modelId="{5BE40A2E-BEC1-F04E-841C-5155847A3B25}" type="sibTrans" cxnId="{7D54F837-3970-A446-AE05-0AEE20FBF0F7}">
      <dgm:prSet/>
      <dgm:spPr/>
      <dgm:t>
        <a:bodyPr/>
        <a:lstStyle/>
        <a:p>
          <a:endParaRPr lang="en-US"/>
        </a:p>
      </dgm:t>
    </dgm:pt>
    <dgm:pt modelId="{0AD22A2B-6060-5D47-93D6-981EF178B2EF}">
      <dgm:prSet phldrT="[Text]"/>
      <dgm:spPr>
        <a:ln>
          <a:noFill/>
        </a:ln>
      </dgm:spPr>
      <dgm:t>
        <a:bodyPr/>
        <a:lstStyle/>
        <a:p>
          <a:r>
            <a:rPr lang="en-US" dirty="0" smtClean="0">
              <a:solidFill>
                <a:srgbClr val="7F7F7F"/>
              </a:solidFill>
            </a:rPr>
            <a:t>Protein-protein</a:t>
          </a:r>
        </a:p>
        <a:p>
          <a:r>
            <a:rPr lang="en-US" dirty="0" smtClean="0">
              <a:solidFill>
                <a:srgbClr val="7F7F7F"/>
              </a:solidFill>
            </a:rPr>
            <a:t>Interaction dynamics</a:t>
          </a:r>
        </a:p>
      </dgm:t>
    </dgm:pt>
    <dgm:pt modelId="{7BA6765B-7DE4-4B4D-9BDE-896318ED4D9B}" type="parTrans" cxnId="{F59E46C8-C5BB-1041-AD22-8004D2E5F742}">
      <dgm:prSet/>
      <dgm:spPr/>
      <dgm:t>
        <a:bodyPr/>
        <a:lstStyle/>
        <a:p>
          <a:endParaRPr lang="en-US"/>
        </a:p>
      </dgm:t>
    </dgm:pt>
    <dgm:pt modelId="{72B532B0-A033-3741-A53D-4FD091094F51}" type="sibTrans" cxnId="{F59E46C8-C5BB-1041-AD22-8004D2E5F742}">
      <dgm:prSet/>
      <dgm:spPr/>
      <dgm:t>
        <a:bodyPr/>
        <a:lstStyle/>
        <a:p>
          <a:endParaRPr lang="en-US"/>
        </a:p>
      </dgm:t>
    </dgm:pt>
    <dgm:pt modelId="{B67F25F1-DBFB-4F41-B5E3-3182988964EF}">
      <dgm:prSet/>
      <dgm:spPr/>
      <dgm:t>
        <a:bodyPr/>
        <a:lstStyle/>
        <a:p>
          <a:endParaRPr lang="en-US"/>
        </a:p>
      </dgm:t>
    </dgm:pt>
    <dgm:pt modelId="{8A9198A1-A1AF-CE44-943E-F0248DCF4623}" type="parTrans" cxnId="{4CD7C5F8-2F15-6E40-8512-A05AA868EEFA}">
      <dgm:prSet/>
      <dgm:spPr/>
      <dgm:t>
        <a:bodyPr/>
        <a:lstStyle/>
        <a:p>
          <a:endParaRPr lang="en-US"/>
        </a:p>
      </dgm:t>
    </dgm:pt>
    <dgm:pt modelId="{E2834640-8319-0D4C-AA90-50320D0E9100}" type="sibTrans" cxnId="{4CD7C5F8-2F15-6E40-8512-A05AA868EEFA}">
      <dgm:prSet/>
      <dgm:spPr/>
      <dgm:t>
        <a:bodyPr/>
        <a:lstStyle/>
        <a:p>
          <a:endParaRPr lang="en-US"/>
        </a:p>
      </dgm:t>
    </dgm:pt>
    <dgm:pt modelId="{C750406A-6E06-ED4E-89A4-9E923A7E2FD6}">
      <dgm:prSet/>
      <dgm:spPr/>
      <dgm:t>
        <a:bodyPr/>
        <a:lstStyle/>
        <a:p>
          <a:endParaRPr lang="en-US"/>
        </a:p>
      </dgm:t>
    </dgm:pt>
    <dgm:pt modelId="{7379CF25-8CC9-EF43-B2E5-A6DC5E56F83B}" type="parTrans" cxnId="{8CB80842-774D-DE40-A640-062F1032C238}">
      <dgm:prSet/>
      <dgm:spPr/>
      <dgm:t>
        <a:bodyPr/>
        <a:lstStyle/>
        <a:p>
          <a:endParaRPr lang="en-US"/>
        </a:p>
      </dgm:t>
    </dgm:pt>
    <dgm:pt modelId="{D9F0444B-BF01-7643-9D60-8E2F1D8B2E04}" type="sibTrans" cxnId="{8CB80842-774D-DE40-A640-062F1032C238}">
      <dgm:prSet/>
      <dgm:spPr/>
      <dgm:t>
        <a:bodyPr/>
        <a:lstStyle/>
        <a:p>
          <a:endParaRPr lang="en-US"/>
        </a:p>
      </dgm:t>
    </dgm:pt>
    <dgm:pt modelId="{C7F52D9E-1348-4745-9698-C557ED5B4A29}" type="pres">
      <dgm:prSet presAssocID="{5F0FA58B-C904-9643-8DBA-6DC785BFA0D7}" presName="composite" presStyleCnt="0">
        <dgm:presLayoutVars>
          <dgm:chMax val="1"/>
          <dgm:dir/>
          <dgm:resizeHandles val="exact"/>
        </dgm:presLayoutVars>
      </dgm:prSet>
      <dgm:spPr/>
      <dgm:t>
        <a:bodyPr/>
        <a:lstStyle/>
        <a:p>
          <a:endParaRPr lang="en-US"/>
        </a:p>
      </dgm:t>
    </dgm:pt>
    <dgm:pt modelId="{02B5E11D-A840-CF48-9886-40F73725A584}" type="pres">
      <dgm:prSet presAssocID="{5F0FA58B-C904-9643-8DBA-6DC785BFA0D7}" presName="radial" presStyleCnt="0">
        <dgm:presLayoutVars>
          <dgm:animLvl val="ctr"/>
        </dgm:presLayoutVars>
      </dgm:prSet>
      <dgm:spPr/>
    </dgm:pt>
    <dgm:pt modelId="{5046B3A2-D86D-6748-AFEB-9727CCA92172}" type="pres">
      <dgm:prSet presAssocID="{DB4BC7DB-CD7C-A24F-AB9B-83E117A328B5}" presName="centerShape" presStyleLbl="vennNode1" presStyleIdx="0" presStyleCnt="4" custScaleX="139010" custScaleY="73338" custLinFactNeighborX="-9377" custLinFactNeighborY="-6517"/>
      <dgm:spPr/>
      <dgm:t>
        <a:bodyPr/>
        <a:lstStyle/>
        <a:p>
          <a:endParaRPr lang="en-US"/>
        </a:p>
      </dgm:t>
    </dgm:pt>
    <dgm:pt modelId="{B7339873-57A6-ED4A-958C-C5A22D22A327}" type="pres">
      <dgm:prSet presAssocID="{1DC3460B-18E6-5A45-A814-E544A26E63CD}" presName="node" presStyleLbl="vennNode1" presStyleIdx="1" presStyleCnt="4" custScaleX="209614" custScaleY="86105" custRadScaleRad="91753" custRadScaleInc="-14071">
        <dgm:presLayoutVars>
          <dgm:bulletEnabled val="1"/>
        </dgm:presLayoutVars>
      </dgm:prSet>
      <dgm:spPr/>
      <dgm:t>
        <a:bodyPr/>
        <a:lstStyle/>
        <a:p>
          <a:endParaRPr lang="en-US"/>
        </a:p>
      </dgm:t>
    </dgm:pt>
    <dgm:pt modelId="{1D1D7B80-FCF8-F54B-9597-6CBF76514B21}" type="pres">
      <dgm:prSet presAssocID="{2D073382-0296-124D-AFCE-8BE767E28737}" presName="node" presStyleLbl="vennNode1" presStyleIdx="2" presStyleCnt="4" custScaleX="196339" custScaleY="102367" custRadScaleRad="135172" custRadScaleInc="-33666">
        <dgm:presLayoutVars>
          <dgm:bulletEnabled val="1"/>
        </dgm:presLayoutVars>
      </dgm:prSet>
      <dgm:spPr/>
      <dgm:t>
        <a:bodyPr/>
        <a:lstStyle/>
        <a:p>
          <a:endParaRPr lang="en-US"/>
        </a:p>
      </dgm:t>
    </dgm:pt>
    <dgm:pt modelId="{FB114532-69BA-2D4E-AE8D-D598D1E0CBBC}" type="pres">
      <dgm:prSet presAssocID="{0AD22A2B-6060-5D47-93D6-981EF178B2EF}" presName="node" presStyleLbl="vennNode1" presStyleIdx="3" presStyleCnt="4" custScaleX="215831" custScaleY="109267" custRadScaleRad="141135" custRadScaleInc="10407">
        <dgm:presLayoutVars>
          <dgm:bulletEnabled val="1"/>
        </dgm:presLayoutVars>
      </dgm:prSet>
      <dgm:spPr/>
      <dgm:t>
        <a:bodyPr/>
        <a:lstStyle/>
        <a:p>
          <a:endParaRPr lang="en-US"/>
        </a:p>
      </dgm:t>
    </dgm:pt>
  </dgm:ptLst>
  <dgm:cxnLst>
    <dgm:cxn modelId="{6BFE9C9E-340D-C34F-B852-3F4D28C59B3F}" type="presOf" srcId="{1DC3460B-18E6-5A45-A814-E544A26E63CD}" destId="{B7339873-57A6-ED4A-958C-C5A22D22A327}" srcOrd="0" destOrd="0" presId="urn:microsoft.com/office/officeart/2005/8/layout/radial3"/>
    <dgm:cxn modelId="{6D23A3CF-5788-2B4F-A741-76A688C205AA}" type="presOf" srcId="{5F0FA58B-C904-9643-8DBA-6DC785BFA0D7}" destId="{C7F52D9E-1348-4745-9698-C557ED5B4A29}" srcOrd="0" destOrd="0" presId="urn:microsoft.com/office/officeart/2005/8/layout/radial3"/>
    <dgm:cxn modelId="{8CB80842-774D-DE40-A640-062F1032C238}" srcId="{5F0FA58B-C904-9643-8DBA-6DC785BFA0D7}" destId="{C750406A-6E06-ED4E-89A4-9E923A7E2FD6}" srcOrd="2" destOrd="0" parTransId="{7379CF25-8CC9-EF43-B2E5-A6DC5E56F83B}" sibTransId="{D9F0444B-BF01-7643-9D60-8E2F1D8B2E04}"/>
    <dgm:cxn modelId="{B4A5BD88-214E-3B49-B2D7-ECFE2714B6E4}" type="presOf" srcId="{0AD22A2B-6060-5D47-93D6-981EF178B2EF}" destId="{FB114532-69BA-2D4E-AE8D-D598D1E0CBBC}" srcOrd="0" destOrd="0" presId="urn:microsoft.com/office/officeart/2005/8/layout/radial3"/>
    <dgm:cxn modelId="{7D54F837-3970-A446-AE05-0AEE20FBF0F7}" srcId="{DB4BC7DB-CD7C-A24F-AB9B-83E117A328B5}" destId="{1DC3460B-18E6-5A45-A814-E544A26E63CD}" srcOrd="0" destOrd="0" parTransId="{EB174BEB-4F9A-A941-A163-0AE59358B515}" sibTransId="{5BE40A2E-BEC1-F04E-841C-5155847A3B25}"/>
    <dgm:cxn modelId="{9528813E-68F1-2B42-9063-9CDC4DFEAC70}" srcId="{DB4BC7DB-CD7C-A24F-AB9B-83E117A328B5}" destId="{2D073382-0296-124D-AFCE-8BE767E28737}" srcOrd="1" destOrd="0" parTransId="{2AE33E1A-F0D0-FC4E-A859-C052F01F2832}" sibTransId="{F8F26748-3C7C-F345-B243-734A0E0615F4}"/>
    <dgm:cxn modelId="{4CD7C5F8-2F15-6E40-8512-A05AA868EEFA}" srcId="{5F0FA58B-C904-9643-8DBA-6DC785BFA0D7}" destId="{B67F25F1-DBFB-4F41-B5E3-3182988964EF}" srcOrd="1" destOrd="0" parTransId="{8A9198A1-A1AF-CE44-943E-F0248DCF4623}" sibTransId="{E2834640-8319-0D4C-AA90-50320D0E9100}"/>
    <dgm:cxn modelId="{F59E46C8-C5BB-1041-AD22-8004D2E5F742}" srcId="{DB4BC7DB-CD7C-A24F-AB9B-83E117A328B5}" destId="{0AD22A2B-6060-5D47-93D6-981EF178B2EF}" srcOrd="2" destOrd="0" parTransId="{7BA6765B-7DE4-4B4D-9BDE-896318ED4D9B}" sibTransId="{72B532B0-A033-3741-A53D-4FD091094F51}"/>
    <dgm:cxn modelId="{CD0DDB79-60B9-5441-A652-45B59066B5B2}" srcId="{5F0FA58B-C904-9643-8DBA-6DC785BFA0D7}" destId="{DB4BC7DB-CD7C-A24F-AB9B-83E117A328B5}" srcOrd="0" destOrd="0" parTransId="{93F0038A-D05C-6C4A-B452-069B70BEA88F}" sibTransId="{50768369-DF4E-5040-A95A-48F1EC660EDC}"/>
    <dgm:cxn modelId="{0DB131B2-9D71-6747-AFBC-3C8DE4622EF0}" type="presOf" srcId="{DB4BC7DB-CD7C-A24F-AB9B-83E117A328B5}" destId="{5046B3A2-D86D-6748-AFEB-9727CCA92172}" srcOrd="0" destOrd="0" presId="urn:microsoft.com/office/officeart/2005/8/layout/radial3"/>
    <dgm:cxn modelId="{7E8D1D70-A155-F348-B798-022C06E17699}" type="presOf" srcId="{2D073382-0296-124D-AFCE-8BE767E28737}" destId="{1D1D7B80-FCF8-F54B-9597-6CBF76514B21}" srcOrd="0" destOrd="0" presId="urn:microsoft.com/office/officeart/2005/8/layout/radial3"/>
    <dgm:cxn modelId="{D8679C71-67E9-9042-8E89-B907183FE6B9}" type="presParOf" srcId="{C7F52D9E-1348-4745-9698-C557ED5B4A29}" destId="{02B5E11D-A840-CF48-9886-40F73725A584}" srcOrd="0" destOrd="0" presId="urn:microsoft.com/office/officeart/2005/8/layout/radial3"/>
    <dgm:cxn modelId="{3FA01540-1711-D244-B693-907527C36614}" type="presParOf" srcId="{02B5E11D-A840-CF48-9886-40F73725A584}" destId="{5046B3A2-D86D-6748-AFEB-9727CCA92172}" srcOrd="0" destOrd="0" presId="urn:microsoft.com/office/officeart/2005/8/layout/radial3"/>
    <dgm:cxn modelId="{3BDABE94-624F-614C-8725-8320EAEB6CDB}" type="presParOf" srcId="{02B5E11D-A840-CF48-9886-40F73725A584}" destId="{B7339873-57A6-ED4A-958C-C5A22D22A327}" srcOrd="1" destOrd="0" presId="urn:microsoft.com/office/officeart/2005/8/layout/radial3"/>
    <dgm:cxn modelId="{4E103F66-58B4-EB4A-BA41-D021C950B178}" type="presParOf" srcId="{02B5E11D-A840-CF48-9886-40F73725A584}" destId="{1D1D7B80-FCF8-F54B-9597-6CBF76514B21}" srcOrd="2" destOrd="0" presId="urn:microsoft.com/office/officeart/2005/8/layout/radial3"/>
    <dgm:cxn modelId="{830F91B9-C9BB-6943-A918-B8ACB7C59D1E}" type="presParOf" srcId="{02B5E11D-A840-CF48-9886-40F73725A584}" destId="{FB114532-69BA-2D4E-AE8D-D598D1E0CBBC}" srcOrd="3" destOrd="0" presId="urn:microsoft.com/office/officeart/2005/8/layout/radial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C14B01-FACE-514C-8744-4A7AC1211316}">
      <dsp:nvSpPr>
        <dsp:cNvPr id="0" name=""/>
        <dsp:cNvSpPr/>
      </dsp:nvSpPr>
      <dsp:spPr>
        <a:xfrm>
          <a:off x="1979717" y="241775"/>
          <a:ext cx="2070876" cy="838347"/>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dirty="0" smtClean="0"/>
            <a:t>Autofocus on </a:t>
          </a:r>
          <a:br>
            <a:rPr lang="en-US" sz="1400" kern="1200" dirty="0" smtClean="0"/>
          </a:br>
          <a:r>
            <a:rPr lang="en-US" sz="1400" kern="1200" dirty="0" smtClean="0"/>
            <a:t>Histone 2B-mCherry</a:t>
          </a:r>
        </a:p>
      </dsp:txBody>
      <dsp:txXfrm>
        <a:off x="2020642" y="282700"/>
        <a:ext cx="1989026" cy="756497"/>
      </dsp:txXfrm>
    </dsp:sp>
    <dsp:sp modelId="{289A1A8E-386B-7A4E-A7F9-499BBA2BB173}">
      <dsp:nvSpPr>
        <dsp:cNvPr id="0" name=""/>
        <dsp:cNvSpPr/>
      </dsp:nvSpPr>
      <dsp:spPr>
        <a:xfrm>
          <a:off x="1838795" y="1069712"/>
          <a:ext cx="3994896" cy="3994896"/>
        </a:xfrm>
        <a:custGeom>
          <a:avLst/>
          <a:gdLst/>
          <a:ahLst/>
          <a:cxnLst/>
          <a:rect l="0" t="0" r="0" b="0"/>
          <a:pathLst>
            <a:path>
              <a:moveTo>
                <a:pt x="2359952" y="33169"/>
              </a:moveTo>
              <a:arcTo wR="1997448" hR="1997448" stAng="16827371" swAng="838179"/>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 modelId="{6A8E3BCB-FFF5-7F46-87B5-53840656006A}">
      <dsp:nvSpPr>
        <dsp:cNvPr id="0" name=""/>
        <dsp:cNvSpPr/>
      </dsp:nvSpPr>
      <dsp:spPr>
        <a:xfrm>
          <a:off x="4067950" y="1320657"/>
          <a:ext cx="1849700" cy="107113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dirty="0" smtClean="0"/>
            <a:t>Image </a:t>
          </a:r>
        </a:p>
        <a:p>
          <a:pPr lvl="0" algn="ctr" defTabSz="622300">
            <a:lnSpc>
              <a:spcPct val="90000"/>
            </a:lnSpc>
            <a:spcBef>
              <a:spcPct val="0"/>
            </a:spcBef>
            <a:spcAft>
              <a:spcPct val="35000"/>
            </a:spcAft>
          </a:pPr>
          <a:r>
            <a:rPr lang="en-US" sz="1400" kern="1200" dirty="0" smtClean="0"/>
            <a:t>H2B-mCherry</a:t>
          </a:r>
        </a:p>
        <a:p>
          <a:pPr lvl="0" algn="ctr" defTabSz="622300">
            <a:lnSpc>
              <a:spcPct val="90000"/>
            </a:lnSpc>
            <a:spcBef>
              <a:spcPct val="0"/>
            </a:spcBef>
            <a:spcAft>
              <a:spcPct val="35000"/>
            </a:spcAft>
          </a:pPr>
          <a:r>
            <a:rPr lang="en-US" sz="1400" kern="1200" dirty="0" smtClean="0"/>
            <a:t>Protein-YFP </a:t>
          </a:r>
        </a:p>
      </dsp:txBody>
      <dsp:txXfrm>
        <a:off x="4120239" y="1372946"/>
        <a:ext cx="1745122" cy="966557"/>
      </dsp:txXfrm>
    </dsp:sp>
    <dsp:sp modelId="{A62E6D81-3EF3-2743-8E6D-C8C85E248F4A}">
      <dsp:nvSpPr>
        <dsp:cNvPr id="0" name=""/>
        <dsp:cNvSpPr/>
      </dsp:nvSpPr>
      <dsp:spPr>
        <a:xfrm>
          <a:off x="1095651" y="-92573"/>
          <a:ext cx="3994896" cy="3994896"/>
        </a:xfrm>
        <a:custGeom>
          <a:avLst/>
          <a:gdLst/>
          <a:ahLst/>
          <a:cxnLst/>
          <a:rect l="0" t="0" r="0" b="0"/>
          <a:pathLst>
            <a:path>
              <a:moveTo>
                <a:pt x="3906339" y="2585609"/>
              </a:moveTo>
              <a:arcTo wR="1997448" hR="1997448" stAng="1027496" swAng="545470"/>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 modelId="{7851116F-2277-5D4E-989B-ABDC5FB12A08}">
      <dsp:nvSpPr>
        <dsp:cNvPr id="0" name=""/>
        <dsp:cNvSpPr/>
      </dsp:nvSpPr>
      <dsp:spPr>
        <a:xfrm>
          <a:off x="3203851" y="2880319"/>
          <a:ext cx="1940288" cy="1890725"/>
        </a:xfrm>
        <a:prstGeom prst="roundRect">
          <a:avLst/>
        </a:prstGeom>
        <a:solidFill>
          <a:srgbClr val="FF66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l" defTabSz="533400">
            <a:lnSpc>
              <a:spcPct val="90000"/>
            </a:lnSpc>
            <a:spcBef>
              <a:spcPct val="0"/>
            </a:spcBef>
            <a:spcAft>
              <a:spcPct val="35000"/>
            </a:spcAft>
          </a:pPr>
          <a:r>
            <a:rPr lang="en-US" sz="1200" b="0" u="none" kern="1200" dirty="0" smtClean="0"/>
            <a:t>Find suitable cell:</a:t>
          </a:r>
        </a:p>
        <a:p>
          <a:pPr lvl="0" algn="l" defTabSz="533400">
            <a:lnSpc>
              <a:spcPct val="90000"/>
            </a:lnSpc>
            <a:spcBef>
              <a:spcPct val="0"/>
            </a:spcBef>
            <a:spcAft>
              <a:spcPct val="35000"/>
            </a:spcAft>
          </a:pPr>
          <a:r>
            <a:rPr lang="en-US" sz="1200" b="0" u="none" kern="1200" dirty="0" smtClean="0"/>
            <a:t>- Nuclear shape</a:t>
          </a:r>
        </a:p>
        <a:p>
          <a:pPr lvl="0" algn="l" defTabSz="533400">
            <a:lnSpc>
              <a:spcPct val="90000"/>
            </a:lnSpc>
            <a:spcBef>
              <a:spcPct val="0"/>
            </a:spcBef>
            <a:spcAft>
              <a:spcPct val="35000"/>
            </a:spcAft>
          </a:pPr>
          <a:r>
            <a:rPr lang="en-US" sz="1200" b="0" u="none" kern="1200" dirty="0" smtClean="0"/>
            <a:t>- Fluorescence levels</a:t>
          </a:r>
        </a:p>
        <a:p>
          <a:pPr lvl="0" algn="l" defTabSz="533400">
            <a:lnSpc>
              <a:spcPct val="90000"/>
            </a:lnSpc>
            <a:spcBef>
              <a:spcPct val="0"/>
            </a:spcBef>
            <a:spcAft>
              <a:spcPct val="35000"/>
            </a:spcAft>
          </a:pPr>
          <a:r>
            <a:rPr lang="en-US" sz="1200" b="0" u="none" kern="1200" dirty="0" smtClean="0">
              <a:solidFill>
                <a:srgbClr val="0000FF"/>
              </a:solidFill>
            </a:rPr>
            <a:t>Generate coordinates</a:t>
          </a:r>
        </a:p>
        <a:p>
          <a:pPr lvl="0" algn="l" defTabSz="533400">
            <a:lnSpc>
              <a:spcPct val="90000"/>
            </a:lnSpc>
            <a:spcBef>
              <a:spcPct val="0"/>
            </a:spcBef>
            <a:spcAft>
              <a:spcPct val="35000"/>
            </a:spcAft>
          </a:pPr>
          <a:r>
            <a:rPr lang="en-US" sz="1200" b="0" u="none" kern="1200" dirty="0" smtClean="0">
              <a:solidFill>
                <a:srgbClr val="0000FF"/>
              </a:solidFill>
            </a:rPr>
            <a:t>- 3 inside nucleus </a:t>
          </a:r>
        </a:p>
        <a:p>
          <a:pPr lvl="0" algn="l" defTabSz="533400">
            <a:lnSpc>
              <a:spcPct val="90000"/>
            </a:lnSpc>
            <a:spcBef>
              <a:spcPct val="0"/>
            </a:spcBef>
            <a:spcAft>
              <a:spcPct val="35000"/>
            </a:spcAft>
          </a:pPr>
          <a:r>
            <a:rPr lang="en-US" sz="1200" b="0" u="none" kern="1200" dirty="0" smtClean="0">
              <a:solidFill>
                <a:srgbClr val="0000FF"/>
              </a:solidFill>
            </a:rPr>
            <a:t>- 3 inside </a:t>
          </a:r>
          <a:r>
            <a:rPr lang="en-US" sz="1200" b="0" u="none" kern="1200" dirty="0" err="1" smtClean="0">
              <a:solidFill>
                <a:srgbClr val="0000FF"/>
              </a:solidFill>
            </a:rPr>
            <a:t>cytplasm</a:t>
          </a:r>
          <a:endParaRPr lang="en-US" sz="1200" b="0" u="none" kern="1200" dirty="0" smtClean="0">
            <a:solidFill>
              <a:srgbClr val="0000FF"/>
            </a:solidFill>
          </a:endParaRPr>
        </a:p>
      </dsp:txBody>
      <dsp:txXfrm>
        <a:off x="3296149" y="2972617"/>
        <a:ext cx="1755692" cy="1706129"/>
      </dsp:txXfrm>
    </dsp:sp>
    <dsp:sp modelId="{1BB222E8-9EFA-384A-A101-F242919E2B02}">
      <dsp:nvSpPr>
        <dsp:cNvPr id="0" name=""/>
        <dsp:cNvSpPr/>
      </dsp:nvSpPr>
      <dsp:spPr>
        <a:xfrm>
          <a:off x="835277" y="269640"/>
          <a:ext cx="3994896" cy="3994896"/>
        </a:xfrm>
        <a:custGeom>
          <a:avLst/>
          <a:gdLst/>
          <a:ahLst/>
          <a:cxnLst/>
          <a:rect l="0" t="0" r="0" b="0"/>
          <a:pathLst>
            <a:path>
              <a:moveTo>
                <a:pt x="2043239" y="3994372"/>
              </a:moveTo>
              <a:arcTo wR="1997448" hR="1997448" stAng="5321183" swAng="1776504"/>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 modelId="{5AE034A5-BAD1-8246-BB1D-830A66A27B6D}">
      <dsp:nvSpPr>
        <dsp:cNvPr id="0" name=""/>
        <dsp:cNvSpPr/>
      </dsp:nvSpPr>
      <dsp:spPr>
        <a:xfrm>
          <a:off x="323522" y="3096349"/>
          <a:ext cx="1886452" cy="751404"/>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kern="1200" dirty="0" smtClean="0"/>
            <a:t>For each coordinate acquire 30s FCS</a:t>
          </a:r>
        </a:p>
      </dsp:txBody>
      <dsp:txXfrm>
        <a:off x="360203" y="3133030"/>
        <a:ext cx="1813090" cy="678042"/>
      </dsp:txXfrm>
    </dsp:sp>
    <dsp:sp modelId="{FE6E2242-DC88-A846-9918-D9DD5BB26B14}">
      <dsp:nvSpPr>
        <dsp:cNvPr id="0" name=""/>
        <dsp:cNvSpPr/>
      </dsp:nvSpPr>
      <dsp:spPr>
        <a:xfrm>
          <a:off x="899215" y="327708"/>
          <a:ext cx="3994896" cy="3994896"/>
        </a:xfrm>
        <a:custGeom>
          <a:avLst/>
          <a:gdLst/>
          <a:ahLst/>
          <a:cxnLst/>
          <a:rect l="0" t="0" r="0" b="0"/>
          <a:pathLst>
            <a:path>
              <a:moveTo>
                <a:pt x="95670" y="2608218"/>
              </a:moveTo>
              <a:arcTo wR="1997448" hR="1997448" stAng="9731713" swAng="894663"/>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 modelId="{77085463-4A77-8144-9256-25E67F4DBF7F}">
      <dsp:nvSpPr>
        <dsp:cNvPr id="0" name=""/>
        <dsp:cNvSpPr/>
      </dsp:nvSpPr>
      <dsp:spPr>
        <a:xfrm>
          <a:off x="251519" y="1561938"/>
          <a:ext cx="1361115" cy="693062"/>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kern="1200" dirty="0" smtClean="0"/>
            <a:t>Move to next position</a:t>
          </a:r>
          <a:endParaRPr lang="en-US" sz="1600" kern="1200" dirty="0"/>
        </a:p>
      </dsp:txBody>
      <dsp:txXfrm>
        <a:off x="285351" y="1595770"/>
        <a:ext cx="1293451" cy="625398"/>
      </dsp:txXfrm>
    </dsp:sp>
    <dsp:sp modelId="{9F01F134-55D6-4A4C-9093-804B062E71FE}">
      <dsp:nvSpPr>
        <dsp:cNvPr id="0" name=""/>
        <dsp:cNvSpPr/>
      </dsp:nvSpPr>
      <dsp:spPr>
        <a:xfrm>
          <a:off x="491240" y="924160"/>
          <a:ext cx="3994896" cy="3994896"/>
        </a:xfrm>
        <a:custGeom>
          <a:avLst/>
          <a:gdLst/>
          <a:ahLst/>
          <a:cxnLst/>
          <a:rect l="0" t="0" r="0" b="0"/>
          <a:pathLst>
            <a:path>
              <a:moveTo>
                <a:pt x="694412" y="483547"/>
              </a:moveTo>
              <a:arcTo wR="1997448" hR="1997448" stAng="13756857" swAng="1174464"/>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46B3A2-D86D-6748-AFEB-9727CCA92172}">
      <dsp:nvSpPr>
        <dsp:cNvPr id="0" name=""/>
        <dsp:cNvSpPr/>
      </dsp:nvSpPr>
      <dsp:spPr>
        <a:xfrm>
          <a:off x="1993771" y="1580224"/>
          <a:ext cx="4427004" cy="2335570"/>
        </a:xfrm>
        <a:prstGeom prst="ellipse">
          <a:avLst/>
        </a:prstGeom>
        <a:solidFill>
          <a:schemeClr val="accent1">
            <a:alpha val="50000"/>
            <a:hueOff val="0"/>
            <a:satOff val="0"/>
            <a:lumOff val="0"/>
            <a:alphaOff val="0"/>
          </a:schemeClr>
        </a:solidFill>
        <a:ln w="38100" cap="flat" cmpd="sng" algn="ctr">
          <a:solidFill>
            <a:schemeClr val="lt1">
              <a:hueOff val="0"/>
              <a:satOff val="0"/>
              <a:lumOff val="0"/>
              <a:alphaOff val="0"/>
            </a:schemeClr>
          </a:solidFill>
          <a:prstDash val="solid"/>
        </a:ln>
        <a:effectLst/>
      </dsp:spPr>
      <dsp:style>
        <a:lnRef idx="3">
          <a:scrgbClr r="0" g="0" b="0"/>
        </a:lnRef>
        <a:fillRef idx="1">
          <a:scrgbClr r="0" g="0" b="0"/>
        </a:fillRef>
        <a:effectRef idx="0">
          <a:scrgbClr r="0" g="0" b="0"/>
        </a:effectRef>
        <a:fontRef idx="minor">
          <a:schemeClr val="tx1"/>
        </a:fontRef>
      </dsp:style>
      <dsp:txBody>
        <a:bodyPr spcFirstLastPara="0" vert="horz" wrap="square" lIns="35560" tIns="35560" rIns="35560" bIns="35560" numCol="1" spcCol="1270" anchor="ctr" anchorCtr="0">
          <a:noAutofit/>
        </a:bodyPr>
        <a:lstStyle/>
        <a:p>
          <a:pPr lvl="0" algn="ctr" defTabSz="1244600">
            <a:lnSpc>
              <a:spcPct val="90000"/>
            </a:lnSpc>
            <a:spcBef>
              <a:spcPct val="0"/>
            </a:spcBef>
            <a:spcAft>
              <a:spcPct val="35000"/>
            </a:spcAft>
          </a:pPr>
          <a:endParaRPr lang="en-US" sz="2800" u="none" kern="1200" dirty="0" smtClean="0">
            <a:solidFill>
              <a:schemeClr val="bg1"/>
            </a:solidFill>
          </a:endParaRPr>
        </a:p>
        <a:p>
          <a:pPr lvl="0" algn="ctr" defTabSz="1244600">
            <a:lnSpc>
              <a:spcPct val="90000"/>
            </a:lnSpc>
            <a:spcBef>
              <a:spcPct val="0"/>
            </a:spcBef>
            <a:spcAft>
              <a:spcPct val="35000"/>
            </a:spcAft>
          </a:pPr>
          <a:endParaRPr lang="en-US" sz="2800" u="none" kern="1200" dirty="0" smtClean="0">
            <a:solidFill>
              <a:schemeClr val="bg1"/>
            </a:solidFill>
          </a:endParaRPr>
        </a:p>
        <a:p>
          <a:pPr lvl="0" algn="ctr" defTabSz="1244600">
            <a:lnSpc>
              <a:spcPct val="90000"/>
            </a:lnSpc>
            <a:spcBef>
              <a:spcPct val="0"/>
            </a:spcBef>
            <a:spcAft>
              <a:spcPct val="35000"/>
            </a:spcAft>
          </a:pPr>
          <a:endParaRPr lang="en-US" sz="2800" u="none" kern="1200" dirty="0" smtClean="0">
            <a:solidFill>
              <a:schemeClr val="bg1"/>
            </a:solidFill>
          </a:endParaRPr>
        </a:p>
        <a:p>
          <a:pPr lvl="0" algn="ctr" defTabSz="1244600">
            <a:lnSpc>
              <a:spcPct val="90000"/>
            </a:lnSpc>
            <a:spcBef>
              <a:spcPct val="0"/>
            </a:spcBef>
            <a:spcAft>
              <a:spcPct val="35000"/>
            </a:spcAft>
          </a:pPr>
          <a:endParaRPr lang="en-US" sz="2800" u="none" kern="1200" dirty="0" smtClean="0">
            <a:solidFill>
              <a:schemeClr val="bg1"/>
            </a:solidFill>
          </a:endParaRPr>
        </a:p>
        <a:p>
          <a:pPr lvl="0" algn="ctr" defTabSz="1244600">
            <a:lnSpc>
              <a:spcPct val="90000"/>
            </a:lnSpc>
            <a:spcBef>
              <a:spcPct val="0"/>
            </a:spcBef>
            <a:spcAft>
              <a:spcPct val="35000"/>
            </a:spcAft>
          </a:pPr>
          <a:r>
            <a:rPr lang="en-US" sz="2800" u="none" kern="1200" dirty="0" smtClean="0">
              <a:solidFill>
                <a:srgbClr val="008000"/>
              </a:solidFill>
            </a:rPr>
            <a:t>Biological process</a:t>
          </a:r>
        </a:p>
        <a:p>
          <a:pPr lvl="0" algn="ctr" defTabSz="1244600">
            <a:lnSpc>
              <a:spcPct val="90000"/>
            </a:lnSpc>
            <a:spcBef>
              <a:spcPct val="0"/>
            </a:spcBef>
            <a:spcAft>
              <a:spcPct val="35000"/>
            </a:spcAft>
          </a:pPr>
          <a:endParaRPr lang="en-US" sz="3100" kern="1200" dirty="0" smtClean="0"/>
        </a:p>
        <a:p>
          <a:pPr lvl="0" algn="ctr" defTabSz="1244600">
            <a:lnSpc>
              <a:spcPct val="90000"/>
            </a:lnSpc>
            <a:spcBef>
              <a:spcPct val="0"/>
            </a:spcBef>
            <a:spcAft>
              <a:spcPct val="35000"/>
            </a:spcAft>
          </a:pPr>
          <a:endParaRPr lang="en-US" sz="3100" kern="1200" dirty="0" smtClean="0"/>
        </a:p>
        <a:p>
          <a:pPr lvl="0" algn="ctr" defTabSz="1244600">
            <a:lnSpc>
              <a:spcPct val="90000"/>
            </a:lnSpc>
            <a:spcBef>
              <a:spcPct val="0"/>
            </a:spcBef>
            <a:spcAft>
              <a:spcPct val="35000"/>
            </a:spcAft>
          </a:pPr>
          <a:endParaRPr lang="en-US" sz="3100" kern="1200" dirty="0" smtClean="0"/>
        </a:p>
        <a:p>
          <a:pPr lvl="0" algn="ctr" defTabSz="1244600">
            <a:lnSpc>
              <a:spcPct val="90000"/>
            </a:lnSpc>
            <a:spcBef>
              <a:spcPct val="0"/>
            </a:spcBef>
            <a:spcAft>
              <a:spcPct val="35000"/>
            </a:spcAft>
          </a:pPr>
          <a:endParaRPr lang="en-US" sz="3100" kern="1200" dirty="0" smtClean="0"/>
        </a:p>
      </dsp:txBody>
      <dsp:txXfrm>
        <a:off x="2642091" y="1922260"/>
        <a:ext cx="3130364" cy="1651498"/>
      </dsp:txXfrm>
    </dsp:sp>
    <dsp:sp modelId="{B7339873-57A6-ED4A-958C-C5A22D22A327}">
      <dsp:nvSpPr>
        <dsp:cNvPr id="0" name=""/>
        <dsp:cNvSpPr/>
      </dsp:nvSpPr>
      <dsp:spPr>
        <a:xfrm>
          <a:off x="2374795" y="513430"/>
          <a:ext cx="3337753" cy="1371078"/>
        </a:xfrm>
        <a:prstGeom prst="ellipse">
          <a:avLst/>
        </a:prstGeom>
        <a:solidFill>
          <a:schemeClr val="accent1">
            <a:alpha val="50000"/>
            <a:hueOff val="0"/>
            <a:satOff val="0"/>
            <a:lumOff val="0"/>
            <a:alphaOff val="0"/>
          </a:schemeClr>
        </a:solidFill>
        <a:ln w="38100" cap="flat" cmpd="sng" algn="ctr">
          <a:solidFill>
            <a:schemeClr val="lt1">
              <a:hueOff val="0"/>
              <a:satOff val="0"/>
              <a:lumOff val="0"/>
              <a:alphaOff val="0"/>
            </a:schemeClr>
          </a:solidFill>
          <a:prstDash val="solid"/>
        </a:ln>
        <a:effectLst/>
      </dsp:spPr>
      <dsp:style>
        <a:lnRef idx="3">
          <a:scrgbClr r="0" g="0" b="0"/>
        </a:lnRef>
        <a:fillRef idx="1">
          <a:scrgbClr r="0" g="0" b="0"/>
        </a:fillRef>
        <a:effectRef idx="0">
          <a:scrgbClr r="0" g="0" b="0"/>
        </a:effectRef>
        <a:fontRef idx="minor">
          <a:schemeClr val="tx1"/>
        </a:fontRef>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en-US" sz="2400" b="0" u="none" kern="1200" dirty="0" smtClean="0">
              <a:solidFill>
                <a:schemeClr val="tx1">
                  <a:lumMod val="50000"/>
                  <a:lumOff val="50000"/>
                </a:schemeClr>
              </a:solidFill>
            </a:rPr>
            <a:t>Which proteins?</a:t>
          </a:r>
          <a:endParaRPr lang="en-US" sz="1400" b="0" u="none" kern="1200" dirty="0">
            <a:solidFill>
              <a:schemeClr val="tx1">
                <a:lumMod val="50000"/>
                <a:lumOff val="50000"/>
              </a:schemeClr>
            </a:solidFill>
          </a:endParaRPr>
        </a:p>
      </dsp:txBody>
      <dsp:txXfrm>
        <a:off x="2863598" y="714220"/>
        <a:ext cx="2360147" cy="969498"/>
      </dsp:txXfrm>
    </dsp:sp>
    <dsp:sp modelId="{1D1D7B80-FCF8-F54B-9597-6CBF76514B21}">
      <dsp:nvSpPr>
        <dsp:cNvPr id="0" name=""/>
        <dsp:cNvSpPr/>
      </dsp:nvSpPr>
      <dsp:spPr>
        <a:xfrm>
          <a:off x="5787313" y="1697518"/>
          <a:ext cx="3126370" cy="1630023"/>
        </a:xfrm>
        <a:prstGeom prst="ellipse">
          <a:avLst/>
        </a:prstGeom>
        <a:solidFill>
          <a:schemeClr val="accent1">
            <a:alpha val="50000"/>
            <a:hueOff val="0"/>
            <a:satOff val="0"/>
            <a:lumOff val="0"/>
            <a:alphaOff val="0"/>
          </a:schemeClr>
        </a:solidFill>
        <a:ln w="38100" cap="flat" cmpd="sng" algn="ctr">
          <a:solidFill>
            <a:schemeClr val="lt1">
              <a:hueOff val="0"/>
              <a:satOff val="0"/>
              <a:lumOff val="0"/>
              <a:alphaOff val="0"/>
            </a:schemeClr>
          </a:solidFill>
          <a:prstDash val="solid"/>
        </a:ln>
        <a:effectLst/>
      </dsp:spPr>
      <dsp:style>
        <a:lnRef idx="3">
          <a:scrgbClr r="0" g="0" b="0"/>
        </a:lnRef>
        <a:fillRef idx="1">
          <a:scrgbClr r="0" g="0" b="0"/>
        </a:fillRef>
        <a:effectRef idx="0">
          <a:scrgbClr r="0" g="0" b="0"/>
        </a:effectRef>
        <a:fontRef idx="minor">
          <a:schemeClr val="tx1"/>
        </a:fontRef>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en-US" sz="2400" kern="1200" dirty="0" smtClean="0">
              <a:solidFill>
                <a:srgbClr val="7F7F7F"/>
              </a:solidFill>
            </a:rPr>
            <a:t>Protein </a:t>
          </a:r>
          <a:br>
            <a:rPr lang="en-US" sz="2400" kern="1200" dirty="0" smtClean="0">
              <a:solidFill>
                <a:srgbClr val="7F7F7F"/>
              </a:solidFill>
            </a:rPr>
          </a:br>
          <a:r>
            <a:rPr lang="en-US" sz="2400" kern="1200" dirty="0" smtClean="0">
              <a:solidFill>
                <a:srgbClr val="7F7F7F"/>
              </a:solidFill>
            </a:rPr>
            <a:t>localization dynamics </a:t>
          </a:r>
        </a:p>
      </dsp:txBody>
      <dsp:txXfrm>
        <a:off x="6245159" y="1936229"/>
        <a:ext cx="2210678" cy="1152601"/>
      </dsp:txXfrm>
    </dsp:sp>
    <dsp:sp modelId="{FB114532-69BA-2D4E-AE8D-D598D1E0CBBC}">
      <dsp:nvSpPr>
        <dsp:cNvPr id="0" name=""/>
        <dsp:cNvSpPr/>
      </dsp:nvSpPr>
      <dsp:spPr>
        <a:xfrm>
          <a:off x="88778" y="3028008"/>
          <a:ext cx="3436748" cy="1739894"/>
        </a:xfrm>
        <a:prstGeom prst="ellipse">
          <a:avLst/>
        </a:prstGeom>
        <a:solidFill>
          <a:schemeClr val="accent1">
            <a:alpha val="50000"/>
            <a:hueOff val="0"/>
            <a:satOff val="0"/>
            <a:lumOff val="0"/>
            <a:alphaOff val="0"/>
          </a:schemeClr>
        </a:solidFill>
        <a:ln w="38100" cap="flat" cmpd="sng" algn="ctr">
          <a:noFill/>
          <a:prstDash val="solid"/>
        </a:ln>
        <a:effectLst/>
      </dsp:spPr>
      <dsp:style>
        <a:lnRef idx="3">
          <a:scrgbClr r="0" g="0" b="0"/>
        </a:lnRef>
        <a:fillRef idx="1">
          <a:scrgbClr r="0" g="0" b="0"/>
        </a:fillRef>
        <a:effectRef idx="0">
          <a:scrgbClr r="0" g="0" b="0"/>
        </a:effectRef>
        <a:fontRef idx="minor">
          <a:schemeClr val="tx1"/>
        </a:fontRef>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en-US" sz="2400" kern="1200" dirty="0" smtClean="0">
              <a:solidFill>
                <a:srgbClr val="7F7F7F"/>
              </a:solidFill>
            </a:rPr>
            <a:t>Protein-protein</a:t>
          </a:r>
        </a:p>
        <a:p>
          <a:pPr lvl="0" algn="ctr" defTabSz="1066800">
            <a:lnSpc>
              <a:spcPct val="90000"/>
            </a:lnSpc>
            <a:spcBef>
              <a:spcPct val="0"/>
            </a:spcBef>
            <a:spcAft>
              <a:spcPct val="35000"/>
            </a:spcAft>
          </a:pPr>
          <a:r>
            <a:rPr lang="en-US" sz="2400" kern="1200" dirty="0" smtClean="0">
              <a:solidFill>
                <a:srgbClr val="7F7F7F"/>
              </a:solidFill>
            </a:rPr>
            <a:t>Interaction dynamics</a:t>
          </a:r>
        </a:p>
      </dsp:txBody>
      <dsp:txXfrm>
        <a:off x="592078" y="3282810"/>
        <a:ext cx="2430148" cy="1230290"/>
      </dsp:txXfrm>
    </dsp:sp>
  </dsp:spTree>
</dsp:drawing>
</file>

<file path=ppt/diagrams/layout1.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radial3">
  <dgm:title val=""/>
  <dgm:desc val=""/>
  <dgm:catLst>
    <dgm:cat type="relationship" pri="31000"/>
    <dgm:cat type="cycle" pri="1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omposite">
    <dgm:varLst>
      <dgm:chMax val="1"/>
      <dgm:dir/>
      <dgm:resizeHandles val="exact"/>
    </dgm:varLst>
    <dgm:alg type="composite">
      <dgm:param type="ar" val="1"/>
    </dgm:alg>
    <dgm:shape xmlns:r="http://schemas.openxmlformats.org/officeDocument/2006/relationships" r:blip="">
      <dgm:adjLst/>
    </dgm:shape>
    <dgm:presOf/>
    <dgm:constrLst/>
    <dgm:ruleLst/>
    <dgm:layoutNode name="radial">
      <dgm:varLst>
        <dgm:animLvl val="ctr"/>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h" for="ch" forName="centerShape" refType="h"/>
        <dgm:constr type="w" for="ch" forName="node" refType="w" fact="0.5"/>
        <dgm:constr type="h" for="ch" forName="node" refType="h" fact="0.5"/>
        <dgm:constr type="sp" refType="w" refFor="ch" refForName="node" fact="-0.2"/>
        <dgm:constr type="sibSp" refType="w" refFor="ch" refForName="node" fact="-0.2"/>
        <dgm:constr type="primFontSz" for="ch" forName="centerShape" val="65"/>
        <dgm:constr type="primFontSz" for="des" forName="node" val="65"/>
        <dgm:constr type="primFontSz" for="ch" forName="node" refType="primFontSz" refFor="ch" refForName="centerShape" op="lte"/>
      </dgm:constrLst>
      <dgm:ruleLst/>
      <dgm:forEach name="Name6" axis="ch" ptType="node" cnt="1">
        <dgm:layoutNode name="centerShape" styleLbl="vennNode1">
          <dgm:alg type="tx"/>
          <dgm:shape xmlns:r="http://schemas.openxmlformats.org/officeDocument/2006/relationships" type="ellipse"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7" axis="ch" ptType="node">
          <dgm:layoutNode name="node" styleLbl="vennNode1">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19041D9-397C-4D41-8F0A-EC8766BD8531}" type="datetimeFigureOut">
              <a:rPr lang="en-US" smtClean="0"/>
              <a:t>02/12/16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A23FEB5-4D18-43A9-AC75-0D5B3E6360FC}" type="slidenum">
              <a:rPr lang="en-US" smtClean="0"/>
              <a:t>‹#›</a:t>
            </a:fld>
            <a:endParaRPr lang="en-US"/>
          </a:p>
        </p:txBody>
      </p:sp>
    </p:spTree>
    <p:extLst>
      <p:ext uri="{BB962C8B-B14F-4D97-AF65-F5344CB8AC3E}">
        <p14:creationId xmlns:p14="http://schemas.microsoft.com/office/powerpoint/2010/main" val="15865131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smtClean="0"/>
          </a:p>
        </p:txBody>
      </p:sp>
      <p:sp>
        <p:nvSpPr>
          <p:cNvPr id="4" name="Slide Number Placeholder 3"/>
          <p:cNvSpPr>
            <a:spLocks noGrp="1"/>
          </p:cNvSpPr>
          <p:nvPr>
            <p:ph type="sldNum" sz="quarter" idx="10"/>
          </p:nvPr>
        </p:nvSpPr>
        <p:spPr/>
        <p:txBody>
          <a:bodyPr/>
          <a:lstStyle/>
          <a:p>
            <a:fld id="{44B04F69-4C90-4AE3-94A8-1B2BA8EB0741}" type="slidenum">
              <a:rPr lang="de-DE" smtClean="0">
                <a:solidFill>
                  <a:prstClr val="black"/>
                </a:solidFill>
              </a:rPr>
              <a:pPr/>
              <a:t>2</a:t>
            </a:fld>
            <a:endParaRPr lang="de-DE">
              <a:solidFill>
                <a:prstClr val="black"/>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7"/>
          <p:cNvSpPr>
            <a:spLocks noGrp="1" noChangeArrowheads="1"/>
          </p:cNvSpPr>
          <p:nvPr>
            <p:ph type="sldNum" sz="quarter" idx="5"/>
          </p:nvPr>
        </p:nvSpPr>
        <p:spPr>
          <a:noFill/>
        </p:spPr>
        <p:txBody>
          <a:bodyPr/>
          <a:lstStyle/>
          <a:p>
            <a:fld id="{EE7B7042-C18C-9D44-AB17-ED7BD907FC63}" type="slidenum">
              <a:rPr lang="de-DE">
                <a:solidFill>
                  <a:prstClr val="black"/>
                </a:solidFill>
                <a:ea typeface="ＭＳ Ｐゴシック" charset="-128"/>
                <a:cs typeface="ＭＳ Ｐゴシック" charset="-128"/>
              </a:rPr>
              <a:pPr/>
              <a:t>3</a:t>
            </a:fld>
            <a:endParaRPr lang="de-DE">
              <a:solidFill>
                <a:prstClr val="black"/>
              </a:solidFill>
              <a:ea typeface="ＭＳ Ｐゴシック" charset="-128"/>
              <a:cs typeface="ＭＳ Ｐゴシック" charset="-128"/>
            </a:endParaRPr>
          </a:p>
        </p:txBody>
      </p:sp>
      <p:sp>
        <p:nvSpPr>
          <p:cNvPr id="27651" name="Rectangle 2"/>
          <p:cNvSpPr>
            <a:spLocks noGrp="1" noRot="1" noChangeAspect="1" noChangeArrowheads="1" noTextEdit="1"/>
          </p:cNvSpPr>
          <p:nvPr>
            <p:ph type="sldImg"/>
          </p:nvPr>
        </p:nvSpPr>
        <p:spPr>
          <a:xfrm>
            <a:off x="1143000" y="685800"/>
            <a:ext cx="4573588" cy="3429000"/>
          </a:xfrm>
          <a:ln/>
        </p:spPr>
      </p:sp>
      <p:sp>
        <p:nvSpPr>
          <p:cNvPr id="27652" name="Rectangle 3"/>
          <p:cNvSpPr>
            <a:spLocks noGrp="1" noChangeArrowheads="1"/>
          </p:cNvSpPr>
          <p:nvPr>
            <p:ph type="body" idx="1"/>
          </p:nvPr>
        </p:nvSpPr>
        <p:spPr>
          <a:noFill/>
          <a:ln/>
        </p:spPr>
        <p:txBody>
          <a:bodyPr/>
          <a:lstStyle/>
          <a:p>
            <a:pPr eaLnBrk="1" hangingPunct="1"/>
            <a:endParaRPr lang="en-US" dirty="0" smtClean="0">
              <a:latin typeface="Arial" charset="0"/>
              <a:ea typeface="ＭＳ Ｐゴシック" charset="-128"/>
              <a:cs typeface="ＭＳ Ｐゴシック" charset="-128"/>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Slide Image Placeholder 1"/>
          <p:cNvSpPr>
            <a:spLocks noGrp="1" noRot="1" noChangeAspect="1" noTextEdit="1"/>
          </p:cNvSpPr>
          <p:nvPr>
            <p:ph type="sldImg"/>
          </p:nvPr>
        </p:nvSpPr>
        <p:spPr>
          <a:ln/>
        </p:spPr>
      </p:sp>
      <p:sp>
        <p:nvSpPr>
          <p:cNvPr id="3993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de-DE" altLang="de-DE" dirty="0" smtClean="0">
                <a:latin typeface="Arial" pitchFamily="34" charset="0"/>
                <a:ea typeface="ＭＳ Ｐゴシック" pitchFamily="34" charset="-128"/>
                <a:cs typeface="Geneva" charset="0"/>
              </a:rPr>
              <a:t>RNAi microarrays are Here you</a:t>
            </a:r>
            <a:r>
              <a:rPr lang="de-DE" altLang="de-DE" baseline="0" dirty="0" smtClean="0">
                <a:latin typeface="Arial" pitchFamily="34" charset="0"/>
                <a:ea typeface="ＭＳ Ｐゴシック" pitchFamily="34" charset="-128"/>
                <a:cs typeface="Geneva" charset="0"/>
              </a:rPr>
              <a:t> can see the summary of projects using RNAi microarrays.</a:t>
            </a:r>
          </a:p>
          <a:p>
            <a:r>
              <a:rPr lang="de-DE" altLang="de-DE" dirty="0" smtClean="0">
                <a:latin typeface="Arial" pitchFamily="34" charset="0"/>
                <a:ea typeface="ＭＳ Ｐゴシック" pitchFamily="34" charset="-128"/>
                <a:cs typeface="Geneva" charset="0"/>
              </a:rPr>
              <a:t>All projects labelled</a:t>
            </a:r>
            <a:r>
              <a:rPr lang="de-DE" altLang="de-DE" baseline="0" dirty="0" smtClean="0">
                <a:latin typeface="Arial" pitchFamily="34" charset="0"/>
                <a:ea typeface="ＭＳ Ｐゴシック" pitchFamily="34" charset="-128"/>
                <a:cs typeface="Geneva" charset="0"/>
              </a:rPr>
              <a:t> in red were genome-wide screens.</a:t>
            </a:r>
          </a:p>
          <a:p>
            <a:r>
              <a:rPr lang="de-DE" altLang="de-DE" dirty="0" smtClean="0">
                <a:latin typeface="Arial" pitchFamily="34" charset="0"/>
                <a:ea typeface="ＭＳ Ｐゴシック" pitchFamily="34" charset="-128"/>
                <a:cs typeface="Geneva" charset="0"/>
              </a:rPr>
              <a:t>These</a:t>
            </a:r>
            <a:r>
              <a:rPr lang="de-DE" altLang="de-DE" baseline="0" dirty="0" smtClean="0">
                <a:latin typeface="Arial" pitchFamily="34" charset="0"/>
                <a:ea typeface="ＭＳ Ｐゴシック" pitchFamily="34" charset="-128"/>
                <a:cs typeface="Geneva" charset="0"/>
              </a:rPr>
              <a:t> RNAi microarrays can be used for many different assays types as shown here.</a:t>
            </a:r>
          </a:p>
          <a:p>
            <a:endParaRPr lang="de-DE" altLang="de-DE" baseline="0" dirty="0" smtClean="0">
              <a:latin typeface="Arial" pitchFamily="34" charset="0"/>
              <a:ea typeface="ＭＳ Ｐゴシック" pitchFamily="34" charset="-128"/>
              <a:cs typeface="Geneva" charset="0"/>
            </a:endParaRPr>
          </a:p>
        </p:txBody>
      </p:sp>
      <p:sp>
        <p:nvSpPr>
          <p:cNvPr id="3994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fld id="{1ACD9211-C20E-4F3D-82B3-F6ADE6ABC2B6}" type="slidenum">
              <a:rPr lang="en-US" altLang="de-DE" sz="1200" smtClean="0">
                <a:solidFill>
                  <a:prstClr val="black"/>
                </a:solidFill>
              </a:rPr>
              <a:pPr/>
              <a:t>6</a:t>
            </a:fld>
            <a:endParaRPr lang="en-US" altLang="de-DE" sz="1200" smtClean="0">
              <a:solidFill>
                <a:prstClr val="black"/>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A23FEB5-4D18-43A9-AC75-0D5B3E6360FC}" type="slidenum">
              <a:rPr lang="en-US" smtClean="0"/>
              <a:t>22</a:t>
            </a:fld>
            <a:endParaRPr lang="en-US"/>
          </a:p>
        </p:txBody>
      </p:sp>
    </p:spTree>
    <p:extLst>
      <p:ext uri="{BB962C8B-B14F-4D97-AF65-F5344CB8AC3E}">
        <p14:creationId xmlns:p14="http://schemas.microsoft.com/office/powerpoint/2010/main" val="39527989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A23FEB5-4D18-43A9-AC75-0D5B3E6360FC}" type="slidenum">
              <a:rPr lang="en-US" smtClean="0"/>
              <a:t>24</a:t>
            </a:fld>
            <a:endParaRPr lang="en-US"/>
          </a:p>
        </p:txBody>
      </p:sp>
    </p:spTree>
    <p:extLst>
      <p:ext uri="{BB962C8B-B14F-4D97-AF65-F5344CB8AC3E}">
        <p14:creationId xmlns:p14="http://schemas.microsoft.com/office/powerpoint/2010/main" val="39527989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A23FEB5-4D18-43A9-AC75-0D5B3E6360FC}" type="slidenum">
              <a:rPr lang="en-US" smtClean="0"/>
              <a:t>25</a:t>
            </a:fld>
            <a:endParaRPr lang="en-US"/>
          </a:p>
        </p:txBody>
      </p:sp>
    </p:spTree>
    <p:extLst>
      <p:ext uri="{BB962C8B-B14F-4D97-AF65-F5344CB8AC3E}">
        <p14:creationId xmlns:p14="http://schemas.microsoft.com/office/powerpoint/2010/main" val="39527989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3588" cy="3429000"/>
          </a:xfrm>
        </p:spPr>
      </p:sp>
      <p:sp>
        <p:nvSpPr>
          <p:cNvPr id="3" name="Notes Placeholder 2"/>
          <p:cNvSpPr>
            <a:spLocks noGrp="1"/>
          </p:cNvSpPr>
          <p:nvPr>
            <p:ph type="body" idx="1"/>
          </p:nvPr>
        </p:nvSpPr>
        <p:spPr/>
        <p:txBody>
          <a:bodyPr/>
          <a:lstStyle/>
          <a:p>
            <a:pPr marL="0" indent="0">
              <a:buFontTx/>
              <a:buNone/>
            </a:pPr>
            <a:r>
              <a:rPr lang="en-US" dirty="0" smtClean="0"/>
              <a:t>Say:</a:t>
            </a:r>
          </a:p>
          <a:p>
            <a:pPr marL="171450" indent="-171450">
              <a:buFontTx/>
              <a:buChar char="-"/>
            </a:pPr>
            <a:r>
              <a:rPr lang="en-US" baseline="0" dirty="0" smtClean="0"/>
              <a:t>For this project they were interested to find out whether proteins are interacting with Chromatin!</a:t>
            </a:r>
          </a:p>
          <a:p>
            <a:pPr marL="171450" indent="-171450">
              <a:buFontTx/>
              <a:buChar char="-"/>
            </a:pPr>
            <a:r>
              <a:rPr lang="en-US" baseline="0" dirty="0" smtClean="0"/>
              <a:t>So they used a cell line stably expressing Histone 2B-mCherry which is bound to chromatin and co-expressed other YFP-tagged proteins</a:t>
            </a:r>
          </a:p>
          <a:p>
            <a:pPr marL="171450" indent="-171450">
              <a:buFontTx/>
              <a:buChar char="-"/>
            </a:pPr>
            <a:r>
              <a:rPr lang="en-US" baseline="0" dirty="0" smtClean="0"/>
              <a:t>For this we used…</a:t>
            </a:r>
          </a:p>
          <a:p>
            <a:pPr marL="171450" indent="-171450">
              <a:buFontTx/>
              <a:buChar char="-"/>
            </a:pPr>
            <a:endParaRPr lang="en-US" baseline="0" dirty="0" smtClean="0"/>
          </a:p>
          <a:p>
            <a:pPr marL="0" indent="0">
              <a:buFontTx/>
              <a:buNone/>
            </a:pPr>
            <a:endParaRPr lang="en-US" dirty="0" smtClean="0"/>
          </a:p>
          <a:p>
            <a:pPr marL="0" indent="0">
              <a:buFontTx/>
              <a:buNone/>
            </a:pPr>
            <a:r>
              <a:rPr lang="en-US" dirty="0" err="1" smtClean="0"/>
              <a:t>Malte</a:t>
            </a:r>
            <a:r>
              <a:rPr lang="en-US" dirty="0" smtClean="0"/>
              <a:t>:</a:t>
            </a:r>
            <a:r>
              <a:rPr lang="en-US" baseline="0" dirty="0" smtClean="0"/>
              <a:t> </a:t>
            </a:r>
          </a:p>
          <a:p>
            <a:pPr marL="0" indent="0">
              <a:buFontTx/>
              <a:buNone/>
            </a:pPr>
            <a:r>
              <a:rPr lang="en-US" baseline="0" dirty="0" smtClean="0"/>
              <a:t>-    Autofocus on cells?</a:t>
            </a:r>
          </a:p>
          <a:p>
            <a:pPr marL="0" indent="0">
              <a:buFontTx/>
              <a:buNone/>
            </a:pPr>
            <a:r>
              <a:rPr lang="en-US" baseline="0" dirty="0" smtClean="0"/>
              <a:t>	- Image of this?</a:t>
            </a:r>
          </a:p>
          <a:p>
            <a:pPr marL="171450" indent="-171450">
              <a:buFontTx/>
              <a:buChar char="-"/>
            </a:pPr>
            <a:r>
              <a:rPr lang="en-US" baseline="0" dirty="0" smtClean="0"/>
              <a:t>What is the plate layout?</a:t>
            </a:r>
          </a:p>
          <a:p>
            <a:pPr marL="171450" indent="-171450">
              <a:buFontTx/>
              <a:buChar char="-"/>
            </a:pPr>
            <a:r>
              <a:rPr lang="en-US" baseline="0" dirty="0" smtClean="0"/>
              <a:t>How do you do the transfection?</a:t>
            </a:r>
          </a:p>
          <a:p>
            <a:pPr marL="171450" indent="-171450">
              <a:buFontTx/>
              <a:buChar char="-"/>
            </a:pPr>
            <a:r>
              <a:rPr lang="en-US" baseline="0" dirty="0" err="1" smtClean="0"/>
              <a:t>MicroPilot</a:t>
            </a:r>
            <a:r>
              <a:rPr lang="en-US" baseline="0" dirty="0" smtClean="0"/>
              <a:t> reports back the location of several cells in one image?</a:t>
            </a:r>
          </a:p>
          <a:p>
            <a:pPr marL="171450" indent="-171450">
              <a:buFontTx/>
              <a:buChar char="-"/>
            </a:pPr>
            <a:r>
              <a:rPr lang="en-US" baseline="0" dirty="0" smtClean="0"/>
              <a:t>What are the cell selection criteria? Nuclear shape and GFP signal intensity?</a:t>
            </a:r>
          </a:p>
          <a:p>
            <a:pPr marL="171450" indent="-171450">
              <a:buFontTx/>
              <a:buChar char="-"/>
            </a:pPr>
            <a:endParaRPr lang="en-US" baseline="0" dirty="0" smtClean="0"/>
          </a:p>
          <a:p>
            <a:pPr marL="171450" indent="-171450">
              <a:buFontTx/>
              <a:buChar char="-"/>
            </a:pPr>
            <a:r>
              <a:rPr lang="en-US" baseline="0" dirty="0" smtClean="0"/>
              <a:t>It is Leica SP5 with </a:t>
            </a:r>
            <a:r>
              <a:rPr lang="en-US" baseline="0" dirty="0" err="1" smtClean="0"/>
              <a:t>Picoquant</a:t>
            </a:r>
            <a:r>
              <a:rPr lang="en-US" baseline="0" dirty="0" smtClean="0"/>
              <a:t> FCCS, right?</a:t>
            </a:r>
          </a:p>
          <a:p>
            <a:pPr marL="171450" indent="-171450">
              <a:buFontTx/>
              <a:buChar char="-"/>
            </a:pPr>
            <a:r>
              <a:rPr lang="en-US" baseline="0" dirty="0" smtClean="0"/>
              <a:t>Can one also say Histone2B instead of H2B?</a:t>
            </a:r>
          </a:p>
          <a:p>
            <a:pPr marL="171450" indent="-171450">
              <a:buFontTx/>
              <a:buChar char="-"/>
            </a:pPr>
            <a:endParaRPr lang="en-US" baseline="0" dirty="0" smtClean="0"/>
          </a:p>
          <a:p>
            <a:pPr marL="171450" indent="-171450">
              <a:buFontTx/>
              <a:buChar char="-"/>
            </a:pPr>
            <a:r>
              <a:rPr lang="en-US" baseline="0" dirty="0" smtClean="0"/>
              <a:t>If you see a </a:t>
            </a:r>
            <a:r>
              <a:rPr lang="en-US" baseline="0" dirty="0" err="1" smtClean="0"/>
              <a:t>crosscorrelation</a:t>
            </a:r>
            <a:r>
              <a:rPr lang="en-US" baseline="0" dirty="0" smtClean="0"/>
              <a:t> with H2B-mCherry, what is the conclusion?</a:t>
            </a:r>
          </a:p>
          <a:p>
            <a:pPr marL="628650" lvl="1" indent="-171450">
              <a:buFontTx/>
              <a:buChar char="-"/>
            </a:pPr>
            <a:r>
              <a:rPr lang="en-US" baseline="0" dirty="0" smtClean="0"/>
              <a:t>Direct Interaction with H2B-mCherry</a:t>
            </a:r>
          </a:p>
          <a:p>
            <a:pPr marL="628650" lvl="1" indent="-171450">
              <a:buFontTx/>
              <a:buChar char="-"/>
            </a:pPr>
            <a:r>
              <a:rPr lang="en-US" baseline="0" dirty="0" smtClean="0"/>
              <a:t>Indirect Interaction due to Chromatin binding? (they wobble together on the DNA)</a:t>
            </a:r>
          </a:p>
          <a:p>
            <a:pPr marL="628650" lvl="1" indent="-171450">
              <a:buFontTx/>
              <a:buChar char="-"/>
            </a:pPr>
            <a:r>
              <a:rPr lang="en-US" baseline="0" dirty="0" smtClean="0"/>
              <a:t>If both is possible, can we distinguish?</a:t>
            </a:r>
          </a:p>
          <a:p>
            <a:pPr marL="171450" indent="-171450">
              <a:buFontTx/>
              <a:buChar char="-"/>
            </a:pPr>
            <a:endParaRPr lang="en-US" baseline="0" dirty="0" smtClean="0"/>
          </a:p>
          <a:p>
            <a:pPr marL="171450" indent="-171450">
              <a:buFontTx/>
              <a:buChar char="-"/>
            </a:pPr>
            <a:r>
              <a:rPr lang="en-US" baseline="0" dirty="0" smtClean="0"/>
              <a:t>The fast Diffusion Coefficient of GATA3 and H2A is that in accordance with their size?</a:t>
            </a:r>
          </a:p>
          <a:p>
            <a:pPr marL="171450" indent="-171450">
              <a:buFontTx/>
              <a:buChar char="-"/>
            </a:pPr>
            <a:endParaRPr lang="en-US" baseline="0" dirty="0" smtClean="0"/>
          </a:p>
          <a:p>
            <a:pPr marL="171450" indent="-171450">
              <a:buFontTx/>
              <a:buChar char="-"/>
            </a:pPr>
            <a:endParaRPr lang="en-US" baseline="0" dirty="0" smtClean="0"/>
          </a:p>
          <a:p>
            <a:pPr marL="171450" indent="-171450">
              <a:buFontTx/>
              <a:buChar char="-"/>
            </a:pPr>
            <a:endParaRPr lang="en-US" baseline="0" dirty="0" smtClean="0"/>
          </a:p>
        </p:txBody>
      </p:sp>
      <p:sp>
        <p:nvSpPr>
          <p:cNvPr id="4" name="Slide Number Placeholder 3"/>
          <p:cNvSpPr>
            <a:spLocks noGrp="1"/>
          </p:cNvSpPr>
          <p:nvPr>
            <p:ph type="sldNum" sz="quarter" idx="10"/>
          </p:nvPr>
        </p:nvSpPr>
        <p:spPr/>
        <p:txBody>
          <a:bodyPr/>
          <a:lstStyle/>
          <a:p>
            <a:pPr>
              <a:defRPr/>
            </a:pPr>
            <a:fld id="{4671B344-734A-B447-BC7D-EDBE9A74D4DC}" type="slidenum">
              <a:rPr lang="de-DE" smtClean="0"/>
              <a:pPr>
                <a:defRPr/>
              </a:pPr>
              <a:t>32</a:t>
            </a:fld>
            <a:endParaRPr lang="de-DE"/>
          </a:p>
        </p:txBody>
      </p:sp>
    </p:spTree>
    <p:extLst>
      <p:ext uri="{BB962C8B-B14F-4D97-AF65-F5344CB8AC3E}">
        <p14:creationId xmlns:p14="http://schemas.microsoft.com/office/powerpoint/2010/main" val="5122030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Slide Image Placeholder 1"/>
          <p:cNvSpPr>
            <a:spLocks noGrp="1" noRot="1" noChangeAspect="1" noTextEdit="1"/>
          </p:cNvSpPr>
          <p:nvPr>
            <p:ph type="sldImg"/>
          </p:nvPr>
        </p:nvSpPr>
        <p:spPr bwMode="auto">
          <a:xfrm>
            <a:off x="875837" y="685838"/>
            <a:ext cx="5107960" cy="3429182"/>
          </a:xfrm>
          <a:noFill/>
          <a:ln>
            <a:solidFill>
              <a:srgbClr val="000000"/>
            </a:solidFill>
            <a:miter lim="800000"/>
            <a:headEnd/>
            <a:tailEnd/>
          </a:ln>
        </p:spPr>
      </p:sp>
      <p:sp>
        <p:nvSpPr>
          <p:cNvPr id="4099"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r>
              <a:rPr lang="de-DE" dirty="0" smtClean="0"/>
              <a:t>So </a:t>
            </a:r>
            <a:r>
              <a:rPr lang="de-DE" dirty="0" err="1" smtClean="0"/>
              <a:t>far</a:t>
            </a:r>
            <a:r>
              <a:rPr lang="de-DE" dirty="0" smtClean="0"/>
              <a:t> </a:t>
            </a:r>
            <a:r>
              <a:rPr lang="de-DE" dirty="0" err="1" smtClean="0"/>
              <a:t>we</a:t>
            </a:r>
            <a:r>
              <a:rPr lang="de-DE" dirty="0" smtClean="0"/>
              <a:t> </a:t>
            </a:r>
            <a:r>
              <a:rPr lang="de-DE" dirty="0" err="1" smtClean="0"/>
              <a:t>imaged</a:t>
            </a:r>
            <a:r>
              <a:rPr lang="de-DE" dirty="0" smtClean="0"/>
              <a:t> 53 </a:t>
            </a:r>
            <a:r>
              <a:rPr lang="de-DE" dirty="0" err="1" smtClean="0"/>
              <a:t>constructs</a:t>
            </a:r>
            <a:r>
              <a:rPr lang="de-DE" dirty="0" smtClean="0"/>
              <a:t> </a:t>
            </a:r>
            <a:r>
              <a:rPr lang="de-DE" dirty="0" err="1" smtClean="0"/>
              <a:t>and</a:t>
            </a:r>
            <a:r>
              <a:rPr lang="de-DE" dirty="0" smtClean="0"/>
              <a:t> </a:t>
            </a:r>
            <a:r>
              <a:rPr lang="de-DE" dirty="0" err="1" smtClean="0"/>
              <a:t>here</a:t>
            </a:r>
            <a:r>
              <a:rPr lang="de-DE" dirty="0" smtClean="0"/>
              <a:t> i </a:t>
            </a:r>
            <a:r>
              <a:rPr lang="de-DE" dirty="0" err="1" smtClean="0"/>
              <a:t>show</a:t>
            </a:r>
            <a:r>
              <a:rPr lang="de-DE" dirty="0" smtClean="0"/>
              <a:t> </a:t>
            </a:r>
            <a:r>
              <a:rPr lang="de-DE" dirty="0" err="1" smtClean="0"/>
              <a:t>you</a:t>
            </a:r>
            <a:r>
              <a:rPr lang="de-DE" dirty="0" smtClean="0"/>
              <a:t> 3 </a:t>
            </a:r>
            <a:r>
              <a:rPr lang="de-DE" dirty="0" err="1" smtClean="0"/>
              <a:t>examples</a:t>
            </a:r>
            <a:endParaRPr lang="de-DE" dirty="0" smtClean="0"/>
          </a:p>
        </p:txBody>
      </p:sp>
      <p:sp>
        <p:nvSpPr>
          <p:cNvPr id="4" name="Slide Number Placeholder 3"/>
          <p:cNvSpPr>
            <a:spLocks noGrp="1"/>
          </p:cNvSpPr>
          <p:nvPr>
            <p:ph type="sldNum" sz="quarter" idx="5"/>
          </p:nvPr>
        </p:nvSpPr>
        <p:spPr/>
        <p:txBody>
          <a:bodyPr/>
          <a:lstStyle/>
          <a:p>
            <a:pPr>
              <a:defRPr/>
            </a:pPr>
            <a:fld id="{93AFD3F7-DB14-408A-95AD-53C9A8A1A7EF}" type="slidenum">
              <a:rPr lang="en-US" smtClean="0"/>
              <a:pPr>
                <a:defRPr/>
              </a:pPr>
              <a:t>33</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3588" cy="3429000"/>
          </a:xfrm>
        </p:spPr>
      </p:sp>
      <p:sp>
        <p:nvSpPr>
          <p:cNvPr id="3" name="Notes Placeholder 2"/>
          <p:cNvSpPr>
            <a:spLocks noGrp="1"/>
          </p:cNvSpPr>
          <p:nvPr>
            <p:ph type="body" idx="1"/>
          </p:nvPr>
        </p:nvSpPr>
        <p:spPr/>
        <p:txBody>
          <a:bodyPr/>
          <a:lstStyle/>
          <a:p>
            <a:r>
              <a:rPr lang="en-US" dirty="0" smtClean="0"/>
              <a:t>You</a:t>
            </a:r>
            <a:r>
              <a:rPr lang="en-US" baseline="0" dirty="0" smtClean="0"/>
              <a:t> have an assay that tells you whether the process of interest is working and then you look in the presence of </a:t>
            </a:r>
            <a:r>
              <a:rPr lang="en-US" baseline="0" dirty="0" err="1" smtClean="0"/>
              <a:t>siRNAs</a:t>
            </a:r>
            <a:r>
              <a:rPr lang="en-US" baseline="0" dirty="0" smtClean="0"/>
              <a:t> whether the process is still working.</a:t>
            </a:r>
            <a:endParaRPr lang="en-US" dirty="0"/>
          </a:p>
        </p:txBody>
      </p:sp>
      <p:sp>
        <p:nvSpPr>
          <p:cNvPr id="4" name="Slide Number Placeholder 3"/>
          <p:cNvSpPr>
            <a:spLocks noGrp="1"/>
          </p:cNvSpPr>
          <p:nvPr>
            <p:ph type="sldNum" sz="quarter" idx="10"/>
          </p:nvPr>
        </p:nvSpPr>
        <p:spPr/>
        <p:txBody>
          <a:bodyPr/>
          <a:lstStyle/>
          <a:p>
            <a:pPr>
              <a:defRPr/>
            </a:pPr>
            <a:fld id="{4671B344-734A-B447-BC7D-EDBE9A74D4DC}" type="slidenum">
              <a:rPr lang="de-DE" smtClean="0"/>
              <a:pPr>
                <a:defRPr/>
              </a:pPr>
              <a:t>35</a:t>
            </a:fld>
            <a:endParaRPr lang="de-DE"/>
          </a:p>
        </p:txBody>
      </p:sp>
    </p:spTree>
    <p:extLst>
      <p:ext uri="{BB962C8B-B14F-4D97-AF65-F5344CB8AC3E}">
        <p14:creationId xmlns:p14="http://schemas.microsoft.com/office/powerpoint/2010/main" val="34548994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02/12/16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02/12/16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02/12/16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02/12/16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02/12/16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02/12/16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02/12/16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02/12/16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02/12/16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02/12/16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02/12/16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02/12/16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07/relationships/media" Target="../media/media3.avi"/><Relationship Id="rId4" Type="http://schemas.openxmlformats.org/officeDocument/2006/relationships/video" Target="../media/media3.avi"/><Relationship Id="rId5" Type="http://schemas.openxmlformats.org/officeDocument/2006/relationships/slideLayout" Target="../slideLayouts/slideLayout2.xml"/><Relationship Id="rId6" Type="http://schemas.openxmlformats.org/officeDocument/2006/relationships/image" Target="../media/image28.png"/><Relationship Id="rId7" Type="http://schemas.openxmlformats.org/officeDocument/2006/relationships/image" Target="../media/image46.png"/><Relationship Id="rId8" Type="http://schemas.openxmlformats.org/officeDocument/2006/relationships/image" Target="../media/image47.png"/><Relationship Id="rId9" Type="http://schemas.openxmlformats.org/officeDocument/2006/relationships/image" Target="../media/image48.jpeg"/><Relationship Id="rId1" Type="http://schemas.microsoft.com/office/2007/relationships/media" Target="../media/media2.avi"/><Relationship Id="rId2" Type="http://schemas.openxmlformats.org/officeDocument/2006/relationships/video" Target="../media/media2.avi"/></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 Id="rId3" Type="http://schemas.openxmlformats.org/officeDocument/2006/relationships/image" Target="../media/image4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png"/><Relationship Id="rId3" Type="http://schemas.openxmlformats.org/officeDocument/2006/relationships/image" Target="../media/image5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2.png"/><Relationship Id="rId3" Type="http://schemas.openxmlformats.org/officeDocument/2006/relationships/image" Target="../media/image5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microsoft.com/office/2007/relationships/hdphoto" Target="../media/hdphoto1.wdp"/><Relationship Id="rId4" Type="http://schemas.openxmlformats.org/officeDocument/2006/relationships/image" Target="../media/image55.png"/><Relationship Id="rId5" Type="http://schemas.microsoft.com/office/2007/relationships/hdphoto" Target="../media/hdphoto2.wdp"/><Relationship Id="rId1" Type="http://schemas.openxmlformats.org/officeDocument/2006/relationships/slideLayout" Target="../slideLayouts/slideLayout2.xml"/><Relationship Id="rId2" Type="http://schemas.openxmlformats.org/officeDocument/2006/relationships/image" Target="../media/image54.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56.png"/><Relationship Id="rId5" Type="http://schemas.openxmlformats.org/officeDocument/2006/relationships/image" Target="../media/image57.png"/><Relationship Id="rId6" Type="http://schemas.openxmlformats.org/officeDocument/2006/relationships/image" Target="../media/image58.png"/><Relationship Id="rId7" Type="http://schemas.openxmlformats.org/officeDocument/2006/relationships/image" Target="../media/image59.png"/><Relationship Id="rId8" Type="http://schemas.openxmlformats.org/officeDocument/2006/relationships/image" Target="../media/image60.tiff"/><Relationship Id="rId1" Type="http://schemas.microsoft.com/office/2007/relationships/media" Target="file://localhost/Users/tischi/Desktop/cellprofiler-courses-master/presentation-files/Golgi_20x1x0.95_Aperture11.2mm4.9mm3.6mm_dz1_002_crop_combined_registered.avi" TargetMode="External"/><Relationship Id="rId2" Type="http://schemas.openxmlformats.org/officeDocument/2006/relationships/video" Target="file://localhost/Users/tischi/Desktop/cellprofiler-courses-master/presentation-files/Golgi_20x1x0.95_Aperture11.2mm4.9mm3.6mm_dz1_002_crop_combined_registered.avi"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62.png"/><Relationship Id="rId4" Type="http://schemas.openxmlformats.org/officeDocument/2006/relationships/image" Target="../media/image63.png"/><Relationship Id="rId5" Type="http://schemas.openxmlformats.org/officeDocument/2006/relationships/image" Target="../media/image32.png"/><Relationship Id="rId6" Type="http://schemas.openxmlformats.org/officeDocument/2006/relationships/image" Target="../media/image64.png"/><Relationship Id="rId7" Type="http://schemas.openxmlformats.org/officeDocument/2006/relationships/image" Target="../media/image30.png"/><Relationship Id="rId1" Type="http://schemas.openxmlformats.org/officeDocument/2006/relationships/slideLayout" Target="../slideLayouts/slideLayout2.xml"/><Relationship Id="rId2" Type="http://schemas.openxmlformats.org/officeDocument/2006/relationships/image" Target="../media/image61.png"/></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4" Type="http://schemas.openxmlformats.org/officeDocument/2006/relationships/image" Target="../media/image2.png"/><Relationship Id="rId5" Type="http://schemas.openxmlformats.org/officeDocument/2006/relationships/image" Target="../media/image3.jpeg"/><Relationship Id="rId6" Type="http://schemas.openxmlformats.org/officeDocument/2006/relationships/image" Target="../media/image4.png"/><Relationship Id="rId7" Type="http://schemas.openxmlformats.org/officeDocument/2006/relationships/image" Target="../media/image5.jpeg"/><Relationship Id="rId8" Type="http://schemas.openxmlformats.org/officeDocument/2006/relationships/image" Target="../media/image6.jpeg"/><Relationship Id="rId9" Type="http://schemas.openxmlformats.org/officeDocument/2006/relationships/image" Target="../media/image7.jpeg"/><Relationship Id="rId10" Type="http://schemas.openxmlformats.org/officeDocument/2006/relationships/image" Target="../media/image8.jpeg"/><Relationship Id="rId11" Type="http://schemas.openxmlformats.org/officeDocument/2006/relationships/image" Target="../media/image9.jpeg"/><Relationship Id="rId1" Type="http://schemas.openxmlformats.org/officeDocument/2006/relationships/slideLayout" Target="../slideLayouts/slideLayout6.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11" Type="http://schemas.openxmlformats.org/officeDocument/2006/relationships/image" Target="../media/image69.png"/><Relationship Id="rId12" Type="http://schemas.openxmlformats.org/officeDocument/2006/relationships/image" Target="../media/image70.png"/><Relationship Id="rId13" Type="http://schemas.openxmlformats.org/officeDocument/2006/relationships/image" Target="../media/image71.png"/><Relationship Id="rId14" Type="http://schemas.openxmlformats.org/officeDocument/2006/relationships/image" Target="../media/image72.jpeg"/><Relationship Id="rId1" Type="http://schemas.openxmlformats.org/officeDocument/2006/relationships/slideLayout" Target="../slideLayouts/slideLayout2.xml"/><Relationship Id="rId2" Type="http://schemas.openxmlformats.org/officeDocument/2006/relationships/image" Target="../media/image61.png"/><Relationship Id="rId3" Type="http://schemas.openxmlformats.org/officeDocument/2006/relationships/image" Target="../media/image62.png"/><Relationship Id="rId4" Type="http://schemas.openxmlformats.org/officeDocument/2006/relationships/image" Target="../media/image63.png"/><Relationship Id="rId5" Type="http://schemas.openxmlformats.org/officeDocument/2006/relationships/image" Target="../media/image32.png"/><Relationship Id="rId6" Type="http://schemas.openxmlformats.org/officeDocument/2006/relationships/image" Target="../media/image64.png"/><Relationship Id="rId7" Type="http://schemas.openxmlformats.org/officeDocument/2006/relationships/image" Target="../media/image65.png"/><Relationship Id="rId8" Type="http://schemas.openxmlformats.org/officeDocument/2006/relationships/image" Target="../media/image66.png"/><Relationship Id="rId9" Type="http://schemas.openxmlformats.org/officeDocument/2006/relationships/image" Target="../media/image67.png"/><Relationship Id="rId10" Type="http://schemas.openxmlformats.org/officeDocument/2006/relationships/image" Target="../media/image68.png"/></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73.png"/><Relationship Id="rId1" Type="http://schemas.openxmlformats.org/officeDocument/2006/relationships/slideLayout" Target="../slideLayouts/slideLayout2.xml"/><Relationship Id="rId2" Type="http://schemas.openxmlformats.org/officeDocument/2006/relationships/image" Target="../media/image32.png"/></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30.png"/><Relationship Id="rId5" Type="http://schemas.openxmlformats.org/officeDocument/2006/relationships/image" Target="../media/image64.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74.png"/><Relationship Id="rId5" Type="http://schemas.openxmlformats.org/officeDocument/2006/relationships/image" Target="../media/image75.png"/><Relationship Id="rId6" Type="http://schemas.openxmlformats.org/officeDocument/2006/relationships/image" Target="../media/image32.png"/><Relationship Id="rId7" Type="http://schemas.openxmlformats.org/officeDocument/2006/relationships/image" Target="../media/image30.png"/><Relationship Id="rId8" Type="http://schemas.openxmlformats.org/officeDocument/2006/relationships/image" Target="../media/image64.png"/><Relationship Id="rId1" Type="http://schemas.microsoft.com/office/2007/relationships/media" Target="../media/media4.avi"/><Relationship Id="rId2" Type="http://schemas.openxmlformats.org/officeDocument/2006/relationships/video" Target="../media/media4.avi"/></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30.png"/><Relationship Id="rId5" Type="http://schemas.openxmlformats.org/officeDocument/2006/relationships/image" Target="../media/image64.png"/><Relationship Id="rId6" Type="http://schemas.openxmlformats.org/officeDocument/2006/relationships/image" Target="../media/image76.png"/><Relationship Id="rId7" Type="http://schemas.openxmlformats.org/officeDocument/2006/relationships/image" Target="../media/image77.png"/><Relationship Id="rId8" Type="http://schemas.openxmlformats.org/officeDocument/2006/relationships/image" Target="../media/image78.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30.png"/><Relationship Id="rId5" Type="http://schemas.openxmlformats.org/officeDocument/2006/relationships/image" Target="../media/image64.png"/><Relationship Id="rId6" Type="http://schemas.openxmlformats.org/officeDocument/2006/relationships/image" Target="../media/image76.png"/><Relationship Id="rId7" Type="http://schemas.openxmlformats.org/officeDocument/2006/relationships/image" Target="../media/image77.png"/><Relationship Id="rId8" Type="http://schemas.openxmlformats.org/officeDocument/2006/relationships/image" Target="../media/image78.png"/><Relationship Id="rId9" Type="http://schemas.openxmlformats.org/officeDocument/2006/relationships/image" Target="../media/image79.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30.png"/><Relationship Id="rId1" Type="http://schemas.openxmlformats.org/officeDocument/2006/relationships/slideLayout" Target="../slideLayouts/slideLayout7.xml"/><Relationship Id="rId2" Type="http://schemas.openxmlformats.org/officeDocument/2006/relationships/image" Target="../media/image80.em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82.jpeg"/><Relationship Id="rId4" Type="http://schemas.openxmlformats.org/officeDocument/2006/relationships/image" Target="../media/image83.jpeg"/><Relationship Id="rId1" Type="http://schemas.openxmlformats.org/officeDocument/2006/relationships/slideLayout" Target="../slideLayouts/slideLayout2.xml"/><Relationship Id="rId2" Type="http://schemas.openxmlformats.org/officeDocument/2006/relationships/image" Target="../media/image81.gi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84.jpeg"/></Relationships>
</file>

<file path=ppt/slides/_rels/slide3.xml.rels><?xml version="1.0" encoding="UTF-8" standalone="yes"?>
<Relationships xmlns="http://schemas.openxmlformats.org/package/2006/relationships"><Relationship Id="rId9" Type="http://schemas.openxmlformats.org/officeDocument/2006/relationships/image" Target="../media/image16.png"/><Relationship Id="rId20" Type="http://schemas.openxmlformats.org/officeDocument/2006/relationships/image" Target="../media/image27.png"/><Relationship Id="rId10" Type="http://schemas.openxmlformats.org/officeDocument/2006/relationships/image" Target="../media/image17.jpeg"/><Relationship Id="rId11" Type="http://schemas.openxmlformats.org/officeDocument/2006/relationships/image" Target="../media/image18.gif"/><Relationship Id="rId12" Type="http://schemas.openxmlformats.org/officeDocument/2006/relationships/image" Target="../media/image19.png"/><Relationship Id="rId13" Type="http://schemas.openxmlformats.org/officeDocument/2006/relationships/image" Target="../media/image20.png"/><Relationship Id="rId14" Type="http://schemas.openxmlformats.org/officeDocument/2006/relationships/image" Target="../media/image21.png"/><Relationship Id="rId15" Type="http://schemas.openxmlformats.org/officeDocument/2006/relationships/image" Target="../media/image22.png"/><Relationship Id="rId16" Type="http://schemas.openxmlformats.org/officeDocument/2006/relationships/image" Target="../media/image23.png"/><Relationship Id="rId17" Type="http://schemas.openxmlformats.org/officeDocument/2006/relationships/image" Target="../media/image24.png"/><Relationship Id="rId18" Type="http://schemas.openxmlformats.org/officeDocument/2006/relationships/image" Target="../media/image25.jpg"/><Relationship Id="rId19" Type="http://schemas.openxmlformats.org/officeDocument/2006/relationships/image" Target="../media/image26.jpg"/><Relationship Id="rId1" Type="http://schemas.openxmlformats.org/officeDocument/2006/relationships/slideLayout" Target="../slideLayouts/slideLayout7.xml"/><Relationship Id="rId2" Type="http://schemas.openxmlformats.org/officeDocument/2006/relationships/notesSlide" Target="../notesSlides/notesSlide2.xml"/><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12.png"/><Relationship Id="rId6" Type="http://schemas.openxmlformats.org/officeDocument/2006/relationships/image" Target="../media/image13.png"/><Relationship Id="rId7" Type="http://schemas.openxmlformats.org/officeDocument/2006/relationships/image" Target="../media/image14.png"/><Relationship Id="rId8" Type="http://schemas.openxmlformats.org/officeDocument/2006/relationships/image" Target="../media/image1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85.png"/><Relationship Id="rId4" Type="http://schemas.openxmlformats.org/officeDocument/2006/relationships/diagramData" Target="../diagrams/data1.xml"/><Relationship Id="rId5" Type="http://schemas.openxmlformats.org/officeDocument/2006/relationships/diagramLayout" Target="../diagrams/layout1.xml"/><Relationship Id="rId6" Type="http://schemas.openxmlformats.org/officeDocument/2006/relationships/diagramQuickStyle" Target="../diagrams/quickStyle1.xml"/><Relationship Id="rId7" Type="http://schemas.openxmlformats.org/officeDocument/2006/relationships/diagramColors" Target="../diagrams/colors1.xml"/><Relationship Id="rId8" Type="http://schemas.microsoft.com/office/2007/relationships/diagramDrawing" Target="../diagrams/drawing1.xml"/><Relationship Id="rId9" Type="http://schemas.openxmlformats.org/officeDocument/2006/relationships/image" Target="../media/image86.png"/><Relationship Id="rId10" Type="http://schemas.openxmlformats.org/officeDocument/2006/relationships/image" Target="../media/image87.png"/><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33.xml.rels><?xml version="1.0" encoding="UTF-8" standalone="yes"?>
<Relationships xmlns="http://schemas.openxmlformats.org/package/2006/relationships"><Relationship Id="rId3" Type="http://schemas.openxmlformats.org/officeDocument/2006/relationships/image" Target="../media/image88.png"/><Relationship Id="rId4" Type="http://schemas.openxmlformats.org/officeDocument/2006/relationships/image" Target="../media/image89.png"/><Relationship Id="rId5" Type="http://schemas.openxmlformats.org/officeDocument/2006/relationships/image" Target="../media/image90.png"/><Relationship Id="rId6" Type="http://schemas.openxmlformats.org/officeDocument/2006/relationships/image" Target="../media/image91.png"/><Relationship Id="rId7" Type="http://schemas.openxmlformats.org/officeDocument/2006/relationships/image" Target="../media/image92.png"/><Relationship Id="rId8" Type="http://schemas.openxmlformats.org/officeDocument/2006/relationships/image" Target="../media/image93.png"/><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diagramData" Target="../diagrams/data2.xml"/><Relationship Id="rId4" Type="http://schemas.openxmlformats.org/officeDocument/2006/relationships/diagramLayout" Target="../diagrams/layout2.xml"/><Relationship Id="rId5" Type="http://schemas.openxmlformats.org/officeDocument/2006/relationships/diagramQuickStyle" Target="../diagrams/quickStyle2.xml"/><Relationship Id="rId6" Type="http://schemas.openxmlformats.org/officeDocument/2006/relationships/diagramColors" Target="../diagrams/colors2.xml"/><Relationship Id="rId7" Type="http://schemas.microsoft.com/office/2007/relationships/diagramDrawing" Target="../diagrams/drawing2.xml"/><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4.jpg"/><Relationship Id="rId3" Type="http://schemas.openxmlformats.org/officeDocument/2006/relationships/image" Target="../media/image95.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6.png"/></Relationships>
</file>

<file path=ppt/slides/_rels/slide5.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0.png"/><Relationship Id="rId5" Type="http://schemas.openxmlformats.org/officeDocument/2006/relationships/image" Target="../media/image31.png"/><Relationship Id="rId6" Type="http://schemas.openxmlformats.org/officeDocument/2006/relationships/image" Target="../media/image32.png"/><Relationship Id="rId7" Type="http://schemas.openxmlformats.org/officeDocument/2006/relationships/image" Target="../media/image33.png"/><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6.xml.rels><?xml version="1.0" encoding="UTF-8" standalone="yes"?>
<Relationships xmlns="http://schemas.openxmlformats.org/package/2006/relationships"><Relationship Id="rId11" Type="http://schemas.openxmlformats.org/officeDocument/2006/relationships/image" Target="../media/image40.jpeg"/><Relationship Id="rId12" Type="http://schemas.openxmlformats.org/officeDocument/2006/relationships/image" Target="../media/image41.png"/><Relationship Id="rId13" Type="http://schemas.openxmlformats.org/officeDocument/2006/relationships/image" Target="../media/image42.jpeg"/><Relationship Id="rId1" Type="http://schemas.microsoft.com/office/2007/relationships/media" Target="../media/media1.wmv"/><Relationship Id="rId2" Type="http://schemas.openxmlformats.org/officeDocument/2006/relationships/video" Target="../media/media1.wmv"/><Relationship Id="rId3" Type="http://schemas.openxmlformats.org/officeDocument/2006/relationships/slideLayout" Target="../slideLayouts/slideLayout7.xml"/><Relationship Id="rId4" Type="http://schemas.openxmlformats.org/officeDocument/2006/relationships/notesSlide" Target="../notesSlides/notesSlide3.xml"/><Relationship Id="rId5" Type="http://schemas.openxmlformats.org/officeDocument/2006/relationships/image" Target="../media/image34.png"/><Relationship Id="rId6" Type="http://schemas.openxmlformats.org/officeDocument/2006/relationships/image" Target="../media/image35.png"/><Relationship Id="rId7" Type="http://schemas.openxmlformats.org/officeDocument/2006/relationships/image" Target="../media/image36.png"/><Relationship Id="rId8" Type="http://schemas.openxmlformats.org/officeDocument/2006/relationships/image" Target="../media/image37.png"/><Relationship Id="rId9" Type="http://schemas.openxmlformats.org/officeDocument/2006/relationships/image" Target="../media/image38.jpeg"/><Relationship Id="rId10" Type="http://schemas.openxmlformats.org/officeDocument/2006/relationships/image" Target="../media/image39.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png"/></Relationships>
</file>

<file path=ppt/slides/_rels/slide8.xml.rels><?xml version="1.0" encoding="UTF-8" standalone="yes"?>
<Relationships xmlns="http://schemas.openxmlformats.org/package/2006/relationships"><Relationship Id="rId3" Type="http://schemas.openxmlformats.org/officeDocument/2006/relationships/image" Target="../media/image44.png"/><Relationship Id="rId4" Type="http://schemas.openxmlformats.org/officeDocument/2006/relationships/image" Target="../media/image29.png"/><Relationship Id="rId5" Type="http://schemas.openxmlformats.org/officeDocument/2006/relationships/image" Target="../media/image45.png"/><Relationship Id="rId1" Type="http://schemas.openxmlformats.org/officeDocument/2006/relationships/slideLayout" Target="../slideLayouts/slideLayout2.xml"/><Relationship Id="rId2" Type="http://schemas.openxmlformats.org/officeDocument/2006/relationships/image" Target="../media/image4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33400" y="609600"/>
            <a:ext cx="7772400" cy="1470025"/>
          </a:xfrm>
        </p:spPr>
        <p:txBody>
          <a:bodyPr>
            <a:normAutofit/>
          </a:bodyPr>
          <a:lstStyle/>
          <a:p>
            <a:r>
              <a:rPr lang="en-US" dirty="0"/>
              <a:t>High-throughput and </a:t>
            </a:r>
            <a:r>
              <a:rPr lang="en-US" dirty="0" smtClean="0"/>
              <a:t>Adaptive </a:t>
            </a:r>
            <a:r>
              <a:rPr lang="en-US" dirty="0"/>
              <a:t>F</a:t>
            </a:r>
            <a:r>
              <a:rPr lang="en-US" dirty="0" smtClean="0"/>
              <a:t>eedback </a:t>
            </a:r>
            <a:r>
              <a:rPr lang="en-US" dirty="0"/>
              <a:t>M</a:t>
            </a:r>
            <a:r>
              <a:rPr lang="en-US" dirty="0" smtClean="0"/>
              <a:t>icroscopy</a:t>
            </a:r>
            <a:endParaRPr lang="en-US" dirty="0"/>
          </a:p>
        </p:txBody>
      </p:sp>
      <p:sp>
        <p:nvSpPr>
          <p:cNvPr id="3" name="Subtitle 2"/>
          <p:cNvSpPr>
            <a:spLocks noGrp="1"/>
          </p:cNvSpPr>
          <p:nvPr>
            <p:ph type="subTitle" idx="1"/>
          </p:nvPr>
        </p:nvSpPr>
        <p:spPr>
          <a:xfrm>
            <a:off x="1219200" y="2365375"/>
            <a:ext cx="6400800" cy="1752600"/>
          </a:xfrm>
        </p:spPr>
        <p:txBody>
          <a:bodyPr>
            <a:normAutofit fontScale="70000" lnSpcReduction="20000"/>
          </a:bodyPr>
          <a:lstStyle/>
          <a:p>
            <a:r>
              <a:rPr lang="en-US" u="sng" dirty="0"/>
              <a:t>Christian </a:t>
            </a:r>
            <a:r>
              <a:rPr lang="en-US" u="sng" dirty="0" err="1"/>
              <a:t>Tischer</a:t>
            </a:r>
            <a:r>
              <a:rPr lang="en-US" dirty="0"/>
              <a:t>, Sabine </a:t>
            </a:r>
            <a:r>
              <a:rPr lang="en-US" dirty="0" err="1"/>
              <a:t>Reither</a:t>
            </a:r>
            <a:r>
              <a:rPr lang="en-US" dirty="0"/>
              <a:t>, Volker </a:t>
            </a:r>
            <a:r>
              <a:rPr lang="en-US" dirty="0" err="1"/>
              <a:t>Hilsenstein</a:t>
            </a:r>
            <a:r>
              <a:rPr lang="en-US" dirty="0"/>
              <a:t>, </a:t>
            </a:r>
            <a:r>
              <a:rPr lang="en-US" dirty="0" err="1"/>
              <a:t>Beate</a:t>
            </a:r>
            <a:r>
              <a:rPr lang="en-US" dirty="0"/>
              <a:t> Neumann, Rainer </a:t>
            </a:r>
            <a:r>
              <a:rPr lang="en-US" dirty="0" err="1"/>
              <a:t>Pepperkok</a:t>
            </a:r>
            <a:endParaRPr lang="en-US" dirty="0"/>
          </a:p>
          <a:p>
            <a:r>
              <a:rPr lang="en-US" dirty="0"/>
              <a:t> </a:t>
            </a:r>
          </a:p>
          <a:p>
            <a:r>
              <a:rPr lang="en-US" dirty="0"/>
              <a:t>Advanced Light Microscopy Facility, EMBL Heidelberg</a:t>
            </a:r>
          </a:p>
          <a:p>
            <a:r>
              <a:rPr lang="en-US" dirty="0"/>
              <a:t>Meyerhofstr.1, 69117 Heidelberg, Germany</a:t>
            </a:r>
          </a:p>
          <a:p>
            <a:endParaRPr lang="en-US" dirty="0"/>
          </a:p>
        </p:txBody>
      </p:sp>
      <p:sp>
        <p:nvSpPr>
          <p:cNvPr id="4" name="Rectangle 3"/>
          <p:cNvSpPr/>
          <p:nvPr/>
        </p:nvSpPr>
        <p:spPr>
          <a:xfrm>
            <a:off x="381000" y="4422775"/>
            <a:ext cx="8382000" cy="2031325"/>
          </a:xfrm>
          <a:prstGeom prst="rect">
            <a:avLst/>
          </a:prstGeom>
        </p:spPr>
        <p:txBody>
          <a:bodyPr wrap="square">
            <a:spAutoFit/>
          </a:bodyPr>
          <a:lstStyle/>
          <a:p>
            <a:pPr algn="just"/>
            <a:r>
              <a:rPr lang="en-US" sz="1400" dirty="0"/>
              <a:t>High-throughput microscopy of </a:t>
            </a:r>
            <a:r>
              <a:rPr lang="en-US" sz="1400" dirty="0" err="1"/>
              <a:t>siRNA</a:t>
            </a:r>
            <a:r>
              <a:rPr lang="en-US" sz="1400" dirty="0"/>
              <a:t> treated cells has become a standard tool for discovering genes with roles in specific biological processes. However, conducting high-throughput microscopy experiments is still challenging as it puts high demands on sample preparation, microscopy, image and data analysis. Moreover, further characterization of the “hit genes” often requires demanding microscopic assays that are difficult to perform even in medium throughput. In this talk, I will outline the typical challenges occurring in high-throughput microscopy and discuss how dedicated microscope systems can help to tackle these challenges. In addition, I will describe how “adaptive feedback microscopy” allows scientist to perform highly complex microscopic assays in a fully automated manner, thereby enabling detailed and systematic further investigation of the identified “hit genes”.</a:t>
            </a:r>
          </a:p>
        </p:txBody>
      </p:sp>
    </p:spTree>
    <p:extLst>
      <p:ext uri="{BB962C8B-B14F-4D97-AF65-F5344CB8AC3E}">
        <p14:creationId xmlns:p14="http://schemas.microsoft.com/office/powerpoint/2010/main" val="3428067026"/>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Environmental control</a:t>
            </a:r>
            <a:endParaRPr lang="en-US" dirty="0"/>
          </a:p>
        </p:txBody>
      </p:sp>
      <p:pic>
        <p:nvPicPr>
          <p:cNvPr id="4" name="Picture 3"/>
          <p:cNvPicPr>
            <a:picLocks noChangeAspect="1"/>
          </p:cNvPicPr>
          <p:nvPr/>
        </p:nvPicPr>
        <p:blipFill>
          <a:blip r:embed="rId6"/>
          <a:stretch>
            <a:fillRect/>
          </a:stretch>
        </p:blipFill>
        <p:spPr>
          <a:xfrm>
            <a:off x="304800" y="1524000"/>
            <a:ext cx="4114800" cy="2950234"/>
          </a:xfrm>
          <a:prstGeom prst="rect">
            <a:avLst/>
          </a:prstGeom>
        </p:spPr>
      </p:pic>
      <p:cxnSp>
        <p:nvCxnSpPr>
          <p:cNvPr id="7" name="Straight Arrow Connector 6"/>
          <p:cNvCxnSpPr/>
          <p:nvPr/>
        </p:nvCxnSpPr>
        <p:spPr>
          <a:xfrm>
            <a:off x="1180912" y="1981200"/>
            <a:ext cx="0" cy="38100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a:off x="2457356" y="2371677"/>
            <a:ext cx="0" cy="38100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1143000" y="1764268"/>
            <a:ext cx="776061" cy="369332"/>
          </a:xfrm>
          <a:prstGeom prst="rect">
            <a:avLst/>
          </a:prstGeom>
          <a:noFill/>
        </p:spPr>
        <p:txBody>
          <a:bodyPr wrap="none" rtlCol="0">
            <a:spAutoFit/>
          </a:bodyPr>
          <a:lstStyle/>
          <a:p>
            <a:r>
              <a:rPr lang="en-US" dirty="0" smtClean="0">
                <a:solidFill>
                  <a:srgbClr val="FF0000"/>
                </a:solidFill>
              </a:rPr>
              <a:t>37C ?!</a:t>
            </a:r>
            <a:endParaRPr lang="en-US" dirty="0">
              <a:solidFill>
                <a:srgbClr val="FF0000"/>
              </a:solidFill>
            </a:endParaRPr>
          </a:p>
        </p:txBody>
      </p:sp>
      <p:sp>
        <p:nvSpPr>
          <p:cNvPr id="10" name="TextBox 9"/>
          <p:cNvSpPr txBox="1"/>
          <p:nvPr/>
        </p:nvSpPr>
        <p:spPr>
          <a:xfrm>
            <a:off x="2438400" y="2209800"/>
            <a:ext cx="776061" cy="369332"/>
          </a:xfrm>
          <a:prstGeom prst="rect">
            <a:avLst/>
          </a:prstGeom>
          <a:noFill/>
        </p:spPr>
        <p:txBody>
          <a:bodyPr wrap="none" rtlCol="0">
            <a:spAutoFit/>
          </a:bodyPr>
          <a:lstStyle/>
          <a:p>
            <a:r>
              <a:rPr lang="en-US" dirty="0" smtClean="0">
                <a:solidFill>
                  <a:srgbClr val="FF0000"/>
                </a:solidFill>
              </a:rPr>
              <a:t>37C ?!</a:t>
            </a:r>
            <a:endParaRPr lang="en-US" dirty="0">
              <a:solidFill>
                <a:srgbClr val="FF0000"/>
              </a:solidFill>
            </a:endParaRPr>
          </a:p>
        </p:txBody>
      </p:sp>
      <p:cxnSp>
        <p:nvCxnSpPr>
          <p:cNvPr id="11" name="Straight Arrow Connector 10"/>
          <p:cNvCxnSpPr/>
          <p:nvPr/>
        </p:nvCxnSpPr>
        <p:spPr>
          <a:xfrm>
            <a:off x="1443217" y="2800446"/>
            <a:ext cx="0" cy="38100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1424261" y="2638569"/>
            <a:ext cx="776061" cy="369332"/>
          </a:xfrm>
          <a:prstGeom prst="rect">
            <a:avLst/>
          </a:prstGeom>
          <a:noFill/>
        </p:spPr>
        <p:txBody>
          <a:bodyPr wrap="none" rtlCol="0">
            <a:spAutoFit/>
          </a:bodyPr>
          <a:lstStyle/>
          <a:p>
            <a:r>
              <a:rPr lang="en-US" dirty="0" smtClean="0">
                <a:solidFill>
                  <a:srgbClr val="FF0000"/>
                </a:solidFill>
              </a:rPr>
              <a:t>37C ?!</a:t>
            </a:r>
            <a:endParaRPr lang="en-US" dirty="0">
              <a:solidFill>
                <a:srgbClr val="FF0000"/>
              </a:solidFill>
            </a:endParaRPr>
          </a:p>
        </p:txBody>
      </p:sp>
      <p:pic>
        <p:nvPicPr>
          <p:cNvPr id="14" name="movie_ome_s88.ome.tiff.avi">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4953000" y="2133600"/>
            <a:ext cx="3124200" cy="2261249"/>
          </a:xfrm>
          <a:prstGeom prst="rect">
            <a:avLst/>
          </a:prstGeom>
        </p:spPr>
      </p:pic>
      <p:sp>
        <p:nvSpPr>
          <p:cNvPr id="15" name="TextBox 14"/>
          <p:cNvSpPr txBox="1"/>
          <p:nvPr/>
        </p:nvSpPr>
        <p:spPr>
          <a:xfrm>
            <a:off x="4876800" y="1548824"/>
            <a:ext cx="3204323" cy="584776"/>
          </a:xfrm>
          <a:prstGeom prst="rect">
            <a:avLst/>
          </a:prstGeom>
          <a:noFill/>
        </p:spPr>
        <p:txBody>
          <a:bodyPr wrap="none" rtlCol="0">
            <a:spAutoFit/>
          </a:bodyPr>
          <a:lstStyle/>
          <a:p>
            <a:r>
              <a:rPr lang="en-US" sz="1600" dirty="0"/>
              <a:t>Zeiss </a:t>
            </a:r>
            <a:r>
              <a:rPr lang="en-US" sz="1600" dirty="0" err="1"/>
              <a:t>CellDiscoverer</a:t>
            </a:r>
            <a:r>
              <a:rPr lang="en-US" sz="1600" dirty="0"/>
              <a:t> </a:t>
            </a:r>
            <a:r>
              <a:rPr lang="en-US" sz="1600" dirty="0" smtClean="0"/>
              <a:t>7, </a:t>
            </a:r>
            <a:r>
              <a:rPr lang="en-US" sz="1600" dirty="0"/>
              <a:t>H2B-mCherry</a:t>
            </a:r>
          </a:p>
          <a:p>
            <a:r>
              <a:rPr lang="en-US" sz="1600" dirty="0" smtClean="0"/>
              <a:t>10x every </a:t>
            </a:r>
            <a:r>
              <a:rPr lang="en-US" sz="1600" dirty="0"/>
              <a:t>30min, </a:t>
            </a:r>
            <a:r>
              <a:rPr lang="en-US" sz="1600" dirty="0" smtClean="0"/>
              <a:t>48h</a:t>
            </a:r>
          </a:p>
        </p:txBody>
      </p:sp>
      <p:pic>
        <p:nvPicPr>
          <p:cNvPr id="16" name="crop_movie_ome_s88.ome.tiff.avi">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6739855" y="4648200"/>
            <a:ext cx="1337345" cy="1194841"/>
          </a:xfrm>
          <a:prstGeom prst="rect">
            <a:avLst/>
          </a:prstGeom>
        </p:spPr>
      </p:pic>
      <p:sp>
        <p:nvSpPr>
          <p:cNvPr id="17" name="Rectangle 16"/>
          <p:cNvSpPr/>
          <p:nvPr/>
        </p:nvSpPr>
        <p:spPr>
          <a:xfrm>
            <a:off x="609600" y="4038600"/>
            <a:ext cx="3962400" cy="523220"/>
          </a:xfrm>
          <a:prstGeom prst="rect">
            <a:avLst/>
          </a:prstGeom>
        </p:spPr>
        <p:txBody>
          <a:bodyPr wrap="square">
            <a:spAutoFit/>
          </a:bodyPr>
          <a:lstStyle/>
          <a:p>
            <a:r>
              <a:rPr lang="en-US" sz="1600" dirty="0"/>
              <a:t>38C =&gt; visible mitotic </a:t>
            </a:r>
            <a:r>
              <a:rPr lang="en-US" sz="1600" dirty="0" smtClean="0"/>
              <a:t>defects</a:t>
            </a:r>
          </a:p>
          <a:p>
            <a:r>
              <a:rPr lang="en-US" sz="1200" dirty="0" smtClean="0"/>
              <a:t>(e.g.,</a:t>
            </a:r>
            <a:r>
              <a:rPr lang="en-US" sz="1200" dirty="0"/>
              <a:t> </a:t>
            </a:r>
            <a:r>
              <a:rPr lang="en-US" sz="1200" dirty="0" smtClean="0"/>
              <a:t>increased mitotic </a:t>
            </a:r>
            <a:r>
              <a:rPr lang="en-US" sz="1200" dirty="0"/>
              <a:t>index and micro-nuclei </a:t>
            </a:r>
            <a:r>
              <a:rPr lang="en-US" sz="1200" dirty="0" smtClean="0"/>
              <a:t>formation)</a:t>
            </a:r>
            <a:endParaRPr lang="en-US" sz="1200" dirty="0"/>
          </a:p>
        </p:txBody>
      </p:sp>
      <p:sp>
        <p:nvSpPr>
          <p:cNvPr id="18" name="TextBox 17"/>
          <p:cNvSpPr txBox="1"/>
          <p:nvPr/>
        </p:nvSpPr>
        <p:spPr>
          <a:xfrm>
            <a:off x="4898182" y="4953000"/>
            <a:ext cx="1807418" cy="523220"/>
          </a:xfrm>
          <a:prstGeom prst="rect">
            <a:avLst/>
          </a:prstGeom>
          <a:noFill/>
        </p:spPr>
        <p:txBody>
          <a:bodyPr wrap="none" rtlCol="0">
            <a:spAutoFit/>
          </a:bodyPr>
          <a:lstStyle/>
          <a:p>
            <a:r>
              <a:rPr lang="en-US" sz="1400" dirty="0" smtClean="0"/>
              <a:t>Cropped and enlarged</a:t>
            </a:r>
            <a:br>
              <a:rPr lang="en-US" sz="1400" dirty="0" smtClean="0"/>
            </a:br>
            <a:r>
              <a:rPr lang="en-US" sz="1400" dirty="0" smtClean="0"/>
              <a:t>view on above movie</a:t>
            </a:r>
          </a:p>
        </p:txBody>
      </p:sp>
      <p:pic>
        <p:nvPicPr>
          <p:cNvPr id="19" name="Picture 2" descr="FLUKE CNS T3000 Digital Thermometer Typ K, -200 → +1372 °C"/>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676400" y="2590800"/>
            <a:ext cx="1251864" cy="22144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327364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4"/>
                                        </p:tgtEl>
                                      </p:cBhvr>
                                    </p:cmd>
                                  </p:childTnLst>
                                </p:cTn>
                              </p:par>
                            </p:childTnLst>
                          </p:cTn>
                        </p:par>
                      </p:childTnLst>
                    </p:cTn>
                  </p:par>
                </p:childTnLst>
              </p:cTn>
              <p:nextCondLst>
                <p:cond evt="onClick" delay="0">
                  <p:tgtEl>
                    <p:spTgt spid="14"/>
                  </p:tgtEl>
                </p:cond>
              </p:nextCondLst>
            </p:seq>
            <p:video>
              <p:cMediaNode vol="80000">
                <p:cTn id="12" fill="hold" display="0">
                  <p:stCondLst>
                    <p:cond delay="indefinite"/>
                  </p:stCondLst>
                </p:cTn>
                <p:tgtEl>
                  <p:spTgt spid="14"/>
                </p:tgtEl>
              </p:cMediaNode>
            </p:video>
            <p:seq concurrent="1" nextAc="seek">
              <p:cTn id="13" restart="whenNotActive" fill="hold" evtFilter="cancelBubble" nodeType="interactiveSeq">
                <p:stCondLst>
                  <p:cond evt="onClick" delay="0">
                    <p:tgtEl>
                      <p:spTgt spid="16"/>
                    </p:tgtEl>
                  </p:cond>
                </p:stCondLst>
                <p:endSync evt="end" delay="0">
                  <p:rtn val="all"/>
                </p:endSync>
                <p:childTnLst>
                  <p:par>
                    <p:cTn id="14" fill="hold">
                      <p:stCondLst>
                        <p:cond delay="0"/>
                      </p:stCondLst>
                      <p:childTnLst>
                        <p:par>
                          <p:cTn id="15" fill="hold">
                            <p:stCondLst>
                              <p:cond delay="0"/>
                            </p:stCondLst>
                            <p:childTnLst>
                              <p:par>
                                <p:cTn id="16" presetID="2" presetClass="mediacall" presetSubtype="0" fill="hold" nodeType="clickEffect">
                                  <p:stCondLst>
                                    <p:cond delay="0"/>
                                  </p:stCondLst>
                                  <p:childTnLst>
                                    <p:cmd type="call" cmd="togglePause">
                                      <p:cBhvr>
                                        <p:cTn id="17" dur="1" fill="hold"/>
                                        <p:tgtEl>
                                          <p:spTgt spid="16"/>
                                        </p:tgtEl>
                                      </p:cBhvr>
                                    </p:cmd>
                                  </p:childTnLst>
                                </p:cTn>
                              </p:par>
                            </p:childTnLst>
                          </p:cTn>
                        </p:par>
                      </p:childTnLst>
                    </p:cTn>
                  </p:par>
                </p:childTnLst>
              </p:cTn>
              <p:nextCondLst>
                <p:cond evt="onClick" delay="0">
                  <p:tgtEl>
                    <p:spTgt spid="16"/>
                  </p:tgtEl>
                </p:cond>
              </p:nextCondLst>
            </p:seq>
            <p:video>
              <p:cMediaNode vol="80000">
                <p:cTn id="18" fill="hold" display="0">
                  <p:stCondLst>
                    <p:cond delay="indefinite"/>
                  </p:stCondLst>
                </p:cTn>
                <p:tgtEl>
                  <p:spTgt spid="16"/>
                </p:tgtEl>
              </p:cMediaNode>
            </p:vide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2"/>
          <a:stretch>
            <a:fillRect/>
          </a:stretch>
        </p:blipFill>
        <p:spPr>
          <a:xfrm>
            <a:off x="533400" y="1371600"/>
            <a:ext cx="3048000" cy="2185359"/>
          </a:xfrm>
          <a:prstGeom prst="rect">
            <a:avLst/>
          </a:prstGeom>
        </p:spPr>
      </p:pic>
      <p:sp>
        <p:nvSpPr>
          <p:cNvPr id="2" name="Title 1"/>
          <p:cNvSpPr>
            <a:spLocks noGrp="1"/>
          </p:cNvSpPr>
          <p:nvPr>
            <p:ph type="title"/>
          </p:nvPr>
        </p:nvSpPr>
        <p:spPr>
          <a:xfrm>
            <a:off x="457200" y="152400"/>
            <a:ext cx="8229600" cy="1143000"/>
          </a:xfrm>
        </p:spPr>
        <p:txBody>
          <a:bodyPr/>
          <a:lstStyle/>
          <a:p>
            <a:r>
              <a:rPr lang="en-US" dirty="0" smtClean="0"/>
              <a:t>Sample mounting</a:t>
            </a:r>
            <a:endParaRPr lang="en-US"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57700" y="1991670"/>
            <a:ext cx="4457700" cy="28587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rot="16200000">
            <a:off x="3548498" y="2411331"/>
            <a:ext cx="1361205" cy="369332"/>
          </a:xfrm>
          <a:prstGeom prst="rect">
            <a:avLst/>
          </a:prstGeom>
          <a:noFill/>
        </p:spPr>
        <p:txBody>
          <a:bodyPr wrap="square" rtlCol="0">
            <a:spAutoFit/>
          </a:bodyPr>
          <a:lstStyle/>
          <a:p>
            <a:r>
              <a:rPr lang="en-US" dirty="0" smtClean="0"/>
              <a:t>Interphase</a:t>
            </a:r>
            <a:endParaRPr lang="en-US" dirty="0"/>
          </a:p>
        </p:txBody>
      </p:sp>
      <p:sp>
        <p:nvSpPr>
          <p:cNvPr id="7" name="TextBox 6"/>
          <p:cNvSpPr txBox="1"/>
          <p:nvPr/>
        </p:nvSpPr>
        <p:spPr>
          <a:xfrm rot="16200000">
            <a:off x="3732203" y="3893631"/>
            <a:ext cx="993794" cy="369332"/>
          </a:xfrm>
          <a:prstGeom prst="rect">
            <a:avLst/>
          </a:prstGeom>
          <a:noFill/>
        </p:spPr>
        <p:txBody>
          <a:bodyPr wrap="square" rtlCol="0">
            <a:spAutoFit/>
          </a:bodyPr>
          <a:lstStyle/>
          <a:p>
            <a:r>
              <a:rPr lang="en-US" dirty="0" smtClean="0"/>
              <a:t>Mitosis</a:t>
            </a:r>
            <a:endParaRPr lang="en-US" dirty="0"/>
          </a:p>
        </p:txBody>
      </p:sp>
      <p:sp>
        <p:nvSpPr>
          <p:cNvPr id="8" name="TextBox 7"/>
          <p:cNvSpPr txBox="1"/>
          <p:nvPr/>
        </p:nvSpPr>
        <p:spPr>
          <a:xfrm>
            <a:off x="4495800" y="1611868"/>
            <a:ext cx="1365466" cy="369332"/>
          </a:xfrm>
          <a:prstGeom prst="rect">
            <a:avLst/>
          </a:prstGeom>
          <a:noFill/>
        </p:spPr>
        <p:txBody>
          <a:bodyPr wrap="square" rtlCol="0">
            <a:spAutoFit/>
          </a:bodyPr>
          <a:lstStyle/>
          <a:p>
            <a:r>
              <a:rPr lang="en-US" dirty="0" smtClean="0"/>
              <a:t>GFP-Tubulin</a:t>
            </a:r>
            <a:endParaRPr lang="en-US" dirty="0"/>
          </a:p>
        </p:txBody>
      </p:sp>
      <p:sp>
        <p:nvSpPr>
          <p:cNvPr id="9" name="TextBox 8"/>
          <p:cNvSpPr txBox="1"/>
          <p:nvPr/>
        </p:nvSpPr>
        <p:spPr>
          <a:xfrm>
            <a:off x="7728166" y="1611868"/>
            <a:ext cx="876300" cy="369332"/>
          </a:xfrm>
          <a:prstGeom prst="rect">
            <a:avLst/>
          </a:prstGeom>
          <a:noFill/>
        </p:spPr>
        <p:txBody>
          <a:bodyPr wrap="square" rtlCol="0">
            <a:spAutoFit/>
          </a:bodyPr>
          <a:lstStyle/>
          <a:p>
            <a:r>
              <a:rPr lang="en-US" dirty="0" smtClean="0"/>
              <a:t>Merge</a:t>
            </a:r>
            <a:endParaRPr lang="en-US" dirty="0"/>
          </a:p>
        </p:txBody>
      </p:sp>
      <p:sp>
        <p:nvSpPr>
          <p:cNvPr id="10" name="TextBox 9"/>
          <p:cNvSpPr txBox="1"/>
          <p:nvPr/>
        </p:nvSpPr>
        <p:spPr>
          <a:xfrm>
            <a:off x="6013666" y="1611868"/>
            <a:ext cx="1502648" cy="369332"/>
          </a:xfrm>
          <a:prstGeom prst="rect">
            <a:avLst/>
          </a:prstGeom>
          <a:noFill/>
        </p:spPr>
        <p:txBody>
          <a:bodyPr wrap="square" rtlCol="0">
            <a:spAutoFit/>
          </a:bodyPr>
          <a:lstStyle/>
          <a:p>
            <a:r>
              <a:rPr lang="en-US" dirty="0" smtClean="0"/>
              <a:t>Hb2-mCherry</a:t>
            </a:r>
            <a:endParaRPr lang="en-US" dirty="0"/>
          </a:p>
        </p:txBody>
      </p:sp>
      <p:sp>
        <p:nvSpPr>
          <p:cNvPr id="6" name="TextBox 5"/>
          <p:cNvSpPr txBox="1"/>
          <p:nvPr/>
        </p:nvSpPr>
        <p:spPr>
          <a:xfrm>
            <a:off x="4419600" y="5040868"/>
            <a:ext cx="4526074" cy="923330"/>
          </a:xfrm>
          <a:prstGeom prst="rect">
            <a:avLst/>
          </a:prstGeom>
          <a:noFill/>
        </p:spPr>
        <p:txBody>
          <a:bodyPr wrap="none" rtlCol="0">
            <a:spAutoFit/>
          </a:bodyPr>
          <a:lstStyle/>
          <a:p>
            <a:r>
              <a:rPr lang="en-US" dirty="0" smtClean="0"/>
              <a:t>Zeiss </a:t>
            </a:r>
            <a:r>
              <a:rPr lang="en-US" dirty="0" err="1" smtClean="0"/>
              <a:t>CellObserver</a:t>
            </a:r>
            <a:r>
              <a:rPr lang="en-US" dirty="0" smtClean="0"/>
              <a:t> 7, 40x magnification, NA0.7</a:t>
            </a:r>
          </a:p>
          <a:p>
            <a:endParaRPr lang="en-US" dirty="0"/>
          </a:p>
          <a:p>
            <a:r>
              <a:rPr lang="en-US" dirty="0" smtClean="0"/>
              <a:t>Imaged through </a:t>
            </a:r>
            <a:r>
              <a:rPr lang="en-US" b="1" dirty="0" smtClean="0"/>
              <a:t>1mm plastic bottom</a:t>
            </a:r>
            <a:endParaRPr lang="en-US" b="1" dirty="0"/>
          </a:p>
        </p:txBody>
      </p:sp>
      <p:cxnSp>
        <p:nvCxnSpPr>
          <p:cNvPr id="15" name="Straight Arrow Connector 14"/>
          <p:cNvCxnSpPr/>
          <p:nvPr/>
        </p:nvCxnSpPr>
        <p:spPr>
          <a:xfrm flipV="1">
            <a:off x="2057400" y="3124200"/>
            <a:ext cx="0" cy="4572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aphicFrame>
        <p:nvGraphicFramePr>
          <p:cNvPr id="18" name="Table 17"/>
          <p:cNvGraphicFramePr>
            <a:graphicFrameLocks noGrp="1"/>
          </p:cNvGraphicFramePr>
          <p:nvPr>
            <p:extLst>
              <p:ext uri="{D42A27DB-BD31-4B8C-83A1-F6EECF244321}">
                <p14:modId xmlns:p14="http://schemas.microsoft.com/office/powerpoint/2010/main" val="199894226"/>
              </p:ext>
            </p:extLst>
          </p:nvPr>
        </p:nvGraphicFramePr>
        <p:xfrm>
          <a:off x="457200" y="3810000"/>
          <a:ext cx="3352800" cy="1320800"/>
        </p:xfrm>
        <a:graphic>
          <a:graphicData uri="http://schemas.openxmlformats.org/drawingml/2006/table">
            <a:tbl>
              <a:tblPr firstRow="1" bandRow="1">
                <a:tableStyleId>{2D5ABB26-0587-4C30-8999-92F81FD0307C}</a:tableStyleId>
              </a:tblPr>
              <a:tblGrid>
                <a:gridCol w="838200"/>
                <a:gridCol w="838200"/>
                <a:gridCol w="838200"/>
                <a:gridCol w="838200"/>
              </a:tblGrid>
              <a:tr h="370840">
                <a:tc>
                  <a:txBody>
                    <a:bodyPr/>
                    <a:lstStyle/>
                    <a:p>
                      <a:r>
                        <a:rPr lang="en-US" sz="1600" dirty="0" smtClean="0"/>
                        <a:t>Plate</a:t>
                      </a:r>
                      <a:br>
                        <a:rPr lang="en-US" sz="1600" dirty="0" smtClean="0"/>
                      </a:br>
                      <a:r>
                        <a:rPr lang="en-US" sz="1600" dirty="0" smtClean="0"/>
                        <a:t>bottom</a:t>
                      </a:r>
                      <a:endParaRPr lang="en-US" sz="16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dirty="0" smtClean="0"/>
                        <a:t>Cell</a:t>
                      </a:r>
                      <a:r>
                        <a:rPr lang="en-US" sz="1600" baseline="0" dirty="0" smtClean="0"/>
                        <a:t> growth</a:t>
                      </a:r>
                      <a:endParaRPr lang="en-US" sz="16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dirty="0" smtClean="0"/>
                        <a:t>Price</a:t>
                      </a:r>
                      <a:endParaRPr lang="en-US" sz="16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dirty="0" smtClean="0"/>
                        <a:t>Imaging</a:t>
                      </a:r>
                      <a:br>
                        <a:rPr lang="en-US" sz="1600" dirty="0" smtClean="0"/>
                      </a:br>
                      <a:r>
                        <a:rPr lang="en-US" sz="1600" dirty="0" smtClean="0"/>
                        <a:t>quality</a:t>
                      </a:r>
                      <a:endParaRPr lang="en-US" sz="16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r>
              <a:tr h="370840">
                <a:tc>
                  <a:txBody>
                    <a:bodyPr/>
                    <a:lstStyle/>
                    <a:p>
                      <a:r>
                        <a:rPr lang="en-US" sz="1600" dirty="0" smtClean="0"/>
                        <a:t>Plastic</a:t>
                      </a:r>
                      <a:endParaRPr lang="en-US" sz="16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dirty="0" smtClean="0"/>
                        <a:t>+</a:t>
                      </a:r>
                      <a:endParaRPr lang="en-US" sz="16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dirty="0" smtClean="0"/>
                        <a:t>~2 $</a:t>
                      </a:r>
                      <a:endParaRPr lang="en-US" sz="16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dirty="0" smtClean="0"/>
                        <a:t>o,+</a:t>
                      </a:r>
                      <a:endParaRPr lang="en-US" sz="16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r>
              <a:tr h="370840">
                <a:tc>
                  <a:txBody>
                    <a:bodyPr/>
                    <a:lstStyle/>
                    <a:p>
                      <a:r>
                        <a:rPr lang="en-US" sz="1600" baseline="0" dirty="0" smtClean="0"/>
                        <a:t>Glass</a:t>
                      </a:r>
                      <a:endParaRPr lang="en-US" sz="16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dirty="0" smtClean="0"/>
                        <a:t>o</a:t>
                      </a:r>
                      <a:endParaRPr lang="en-US" sz="16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dirty="0" smtClean="0"/>
                        <a:t>~10 $</a:t>
                      </a:r>
                      <a:endParaRPr lang="en-US" sz="16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dirty="0" smtClean="0"/>
                        <a:t>++</a:t>
                      </a:r>
                      <a:endParaRPr lang="en-US" sz="16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spTree>
    <p:extLst>
      <p:ext uri="{BB962C8B-B14F-4D97-AF65-F5344CB8AC3E}">
        <p14:creationId xmlns:p14="http://schemas.microsoft.com/office/powerpoint/2010/main" val="4160435840"/>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smtClean="0"/>
              <a:t>Multi-well Transmission Imaging</a:t>
            </a:r>
            <a:endParaRPr lang="en-US" dirty="0"/>
          </a:p>
        </p:txBody>
      </p:sp>
      <p:grpSp>
        <p:nvGrpSpPr>
          <p:cNvPr id="3" name="Group 2"/>
          <p:cNvGrpSpPr/>
          <p:nvPr/>
        </p:nvGrpSpPr>
        <p:grpSpPr>
          <a:xfrm>
            <a:off x="838200" y="2209800"/>
            <a:ext cx="2286000" cy="3124200"/>
            <a:chOff x="838200" y="1676400"/>
            <a:chExt cx="2286000" cy="3124200"/>
          </a:xfrm>
        </p:grpSpPr>
        <p:sp>
          <p:nvSpPr>
            <p:cNvPr id="16" name="Rectangle 15"/>
            <p:cNvSpPr/>
            <p:nvPr/>
          </p:nvSpPr>
          <p:spPr>
            <a:xfrm>
              <a:off x="1066800" y="1676400"/>
              <a:ext cx="1905000" cy="990600"/>
            </a:xfrm>
            <a:prstGeom prst="rect">
              <a:avLst/>
            </a:prstGeom>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20" name="Trapezoid 19"/>
            <p:cNvSpPr/>
            <p:nvPr/>
          </p:nvSpPr>
          <p:spPr>
            <a:xfrm flipV="1">
              <a:off x="1066800" y="2667000"/>
              <a:ext cx="1905000" cy="2133600"/>
            </a:xfrm>
            <a:prstGeom prst="trapezoid">
              <a:avLst/>
            </a:prstGeom>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p>
          </p:txBody>
        </p:sp>
        <p:sp>
          <p:nvSpPr>
            <p:cNvPr id="15" name="Oval 14"/>
            <p:cNvSpPr/>
            <p:nvPr/>
          </p:nvSpPr>
          <p:spPr>
            <a:xfrm>
              <a:off x="838200" y="2514600"/>
              <a:ext cx="2286000" cy="228600"/>
            </a:xfrm>
            <a:prstGeom prst="ellipse">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grpSp>
      <p:sp>
        <p:nvSpPr>
          <p:cNvPr id="14" name="Left Bracket 13"/>
          <p:cNvSpPr/>
          <p:nvPr/>
        </p:nvSpPr>
        <p:spPr>
          <a:xfrm rot="16200000">
            <a:off x="1028700" y="4076700"/>
            <a:ext cx="1219200" cy="1295400"/>
          </a:xfrm>
          <a:prstGeom prst="leftBracket">
            <a:avLst/>
          </a:pr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 name="TextBox 3"/>
          <p:cNvSpPr txBox="1"/>
          <p:nvPr/>
        </p:nvSpPr>
        <p:spPr>
          <a:xfrm>
            <a:off x="1182720" y="2960788"/>
            <a:ext cx="1625340" cy="369332"/>
          </a:xfrm>
          <a:prstGeom prst="rect">
            <a:avLst/>
          </a:prstGeom>
          <a:noFill/>
        </p:spPr>
        <p:txBody>
          <a:bodyPr wrap="none" rtlCol="0">
            <a:spAutoFit/>
          </a:bodyPr>
          <a:lstStyle/>
          <a:p>
            <a:r>
              <a:rPr lang="en-US" dirty="0" smtClean="0">
                <a:solidFill>
                  <a:schemeClr val="bg1"/>
                </a:solidFill>
              </a:rPr>
              <a:t>Condenser lens</a:t>
            </a:r>
            <a:endParaRPr lang="en-US" dirty="0">
              <a:solidFill>
                <a:schemeClr val="bg1"/>
              </a:solidFill>
            </a:endParaRPr>
          </a:p>
        </p:txBody>
      </p:sp>
      <p:sp>
        <p:nvSpPr>
          <p:cNvPr id="21" name="Left Bracket 20"/>
          <p:cNvSpPr/>
          <p:nvPr/>
        </p:nvSpPr>
        <p:spPr>
          <a:xfrm rot="16200000">
            <a:off x="2476499" y="4076700"/>
            <a:ext cx="1219200" cy="1295400"/>
          </a:xfrm>
          <a:prstGeom prst="leftBracket">
            <a:avLst/>
          </a:pr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2" name="Left Bracket 21"/>
          <p:cNvSpPr/>
          <p:nvPr/>
        </p:nvSpPr>
        <p:spPr>
          <a:xfrm rot="16200000">
            <a:off x="-419100" y="4076700"/>
            <a:ext cx="1219200" cy="1295400"/>
          </a:xfrm>
          <a:prstGeom prst="leftBracket">
            <a:avLst/>
          </a:pr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8" name="Straight Connector 7"/>
          <p:cNvCxnSpPr>
            <a:stCxn id="22" idx="2"/>
            <a:endCxn id="14" idx="0"/>
          </p:cNvCxnSpPr>
          <p:nvPr/>
        </p:nvCxnSpPr>
        <p:spPr>
          <a:xfrm>
            <a:off x="838200" y="4114800"/>
            <a:ext cx="1524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a:off x="2286000" y="4114800"/>
            <a:ext cx="1524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2362200" y="3810000"/>
            <a:ext cx="318316" cy="584776"/>
          </a:xfrm>
          <a:prstGeom prst="rect">
            <a:avLst/>
          </a:prstGeom>
          <a:noFill/>
        </p:spPr>
        <p:txBody>
          <a:bodyPr wrap="none" rtlCol="0">
            <a:spAutoFit/>
          </a:bodyPr>
          <a:lstStyle/>
          <a:p>
            <a:r>
              <a:rPr lang="en-US" sz="3200" b="1" dirty="0" smtClean="0">
                <a:solidFill>
                  <a:srgbClr val="FF6600"/>
                </a:solidFill>
              </a:rPr>
              <a:t>!</a:t>
            </a:r>
            <a:endParaRPr lang="en-US" sz="3200" b="1" dirty="0">
              <a:solidFill>
                <a:srgbClr val="FF6600"/>
              </a:solidFill>
            </a:endParaRPr>
          </a:p>
        </p:txBody>
      </p:sp>
      <p:pic>
        <p:nvPicPr>
          <p:cNvPr id="23" name="Picture 22"/>
          <p:cNvPicPr>
            <a:picLocks noChangeAspect="1"/>
          </p:cNvPicPr>
          <p:nvPr/>
        </p:nvPicPr>
        <p:blipFill>
          <a:blip r:embed="rId2"/>
          <a:stretch>
            <a:fillRect/>
          </a:stretch>
        </p:blipFill>
        <p:spPr>
          <a:xfrm>
            <a:off x="4648200" y="1484923"/>
            <a:ext cx="2885739" cy="2096477"/>
          </a:xfrm>
          <a:prstGeom prst="rect">
            <a:avLst/>
          </a:prstGeom>
        </p:spPr>
      </p:pic>
      <p:sp>
        <p:nvSpPr>
          <p:cNvPr id="33" name="TextBox 32"/>
          <p:cNvSpPr txBox="1"/>
          <p:nvPr/>
        </p:nvSpPr>
        <p:spPr>
          <a:xfrm>
            <a:off x="4648200" y="1066800"/>
            <a:ext cx="2185915" cy="400110"/>
          </a:xfrm>
          <a:prstGeom prst="rect">
            <a:avLst/>
          </a:prstGeom>
          <a:noFill/>
        </p:spPr>
        <p:txBody>
          <a:bodyPr wrap="none" rtlCol="0">
            <a:spAutoFit/>
          </a:bodyPr>
          <a:lstStyle/>
          <a:p>
            <a:r>
              <a:rPr lang="en-US" sz="2000" dirty="0" err="1" smtClean="0"/>
              <a:t>Brightfield</a:t>
            </a:r>
            <a:r>
              <a:rPr lang="en-US" sz="2000" dirty="0" smtClean="0"/>
              <a:t> contrast</a:t>
            </a:r>
            <a:endParaRPr lang="en-US" sz="2000" dirty="0"/>
          </a:p>
        </p:txBody>
      </p:sp>
      <p:pic>
        <p:nvPicPr>
          <p:cNvPr id="34" name="Picture 33"/>
          <p:cNvPicPr>
            <a:picLocks noChangeAspect="1"/>
          </p:cNvPicPr>
          <p:nvPr/>
        </p:nvPicPr>
        <p:blipFill>
          <a:blip r:embed="rId3"/>
          <a:stretch>
            <a:fillRect/>
          </a:stretch>
        </p:blipFill>
        <p:spPr>
          <a:xfrm>
            <a:off x="4648200" y="4068559"/>
            <a:ext cx="2895600" cy="2103641"/>
          </a:xfrm>
          <a:prstGeom prst="rect">
            <a:avLst/>
          </a:prstGeom>
        </p:spPr>
      </p:pic>
      <p:sp>
        <p:nvSpPr>
          <p:cNvPr id="35" name="TextBox 34"/>
          <p:cNvSpPr txBox="1"/>
          <p:nvPr/>
        </p:nvSpPr>
        <p:spPr>
          <a:xfrm>
            <a:off x="4648200" y="3657600"/>
            <a:ext cx="2871073" cy="400110"/>
          </a:xfrm>
          <a:prstGeom prst="rect">
            <a:avLst/>
          </a:prstGeom>
          <a:noFill/>
        </p:spPr>
        <p:txBody>
          <a:bodyPr wrap="none" rtlCol="0">
            <a:spAutoFit/>
          </a:bodyPr>
          <a:lstStyle/>
          <a:p>
            <a:r>
              <a:rPr lang="en-US" sz="2000" dirty="0" smtClean="0"/>
              <a:t>“Phase gradient contrast”</a:t>
            </a:r>
            <a:endParaRPr lang="en-US" sz="2000" dirty="0"/>
          </a:p>
        </p:txBody>
      </p:sp>
      <p:sp>
        <p:nvSpPr>
          <p:cNvPr id="36" name="TextBox 35"/>
          <p:cNvSpPr txBox="1"/>
          <p:nvPr/>
        </p:nvSpPr>
        <p:spPr>
          <a:xfrm>
            <a:off x="4648200" y="6324600"/>
            <a:ext cx="4273576" cy="400110"/>
          </a:xfrm>
          <a:prstGeom prst="rect">
            <a:avLst/>
          </a:prstGeom>
          <a:noFill/>
        </p:spPr>
        <p:txBody>
          <a:bodyPr wrap="none" rtlCol="0">
            <a:spAutoFit/>
          </a:bodyPr>
          <a:lstStyle/>
          <a:p>
            <a:r>
              <a:rPr lang="en-US" sz="2000" dirty="0" smtClean="0"/>
              <a:t>Zeiss </a:t>
            </a:r>
            <a:r>
              <a:rPr lang="en-US" sz="2000" dirty="0" err="1" smtClean="0"/>
              <a:t>CellDiscoverer</a:t>
            </a:r>
            <a:r>
              <a:rPr lang="en-US" sz="2000" dirty="0" smtClean="0"/>
              <a:t> 7, 5x magnification</a:t>
            </a:r>
            <a:endParaRPr lang="en-US" sz="2000" dirty="0"/>
          </a:p>
        </p:txBody>
      </p:sp>
      <p:sp>
        <p:nvSpPr>
          <p:cNvPr id="19" name="Freeform 18"/>
          <p:cNvSpPr/>
          <p:nvPr/>
        </p:nvSpPr>
        <p:spPr>
          <a:xfrm>
            <a:off x="992386" y="4364946"/>
            <a:ext cx="1269975" cy="340062"/>
          </a:xfrm>
          <a:custGeom>
            <a:avLst/>
            <a:gdLst>
              <a:gd name="connsiteX0" fmla="*/ 0 w 1269975"/>
              <a:gd name="connsiteY0" fmla="*/ 326183 h 340062"/>
              <a:gd name="connsiteX1" fmla="*/ 652337 w 1269975"/>
              <a:gd name="connsiteY1" fmla="*/ 24 h 340062"/>
              <a:gd name="connsiteX2" fmla="*/ 1269975 w 1269975"/>
              <a:gd name="connsiteY2" fmla="*/ 340062 h 340062"/>
            </a:gdLst>
            <a:ahLst/>
            <a:cxnLst>
              <a:cxn ang="0">
                <a:pos x="connsiteX0" y="connsiteY0"/>
              </a:cxn>
              <a:cxn ang="0">
                <a:pos x="connsiteX1" y="connsiteY1"/>
              </a:cxn>
              <a:cxn ang="0">
                <a:pos x="connsiteX2" y="connsiteY2"/>
              </a:cxn>
            </a:cxnLst>
            <a:rect l="l" t="t" r="r" b="b"/>
            <a:pathLst>
              <a:path w="1269975" h="340062">
                <a:moveTo>
                  <a:pt x="0" y="326183"/>
                </a:moveTo>
                <a:cubicBezTo>
                  <a:pt x="220337" y="161947"/>
                  <a:pt x="440675" y="-2289"/>
                  <a:pt x="652337" y="24"/>
                </a:cubicBezTo>
                <a:cubicBezTo>
                  <a:pt x="864000" y="2337"/>
                  <a:pt x="1269975" y="340062"/>
                  <a:pt x="1269975" y="340062"/>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9" name="TextBox 28"/>
          <p:cNvSpPr txBox="1"/>
          <p:nvPr/>
        </p:nvSpPr>
        <p:spPr>
          <a:xfrm>
            <a:off x="1281884" y="3886200"/>
            <a:ext cx="318316" cy="584776"/>
          </a:xfrm>
          <a:prstGeom prst="rect">
            <a:avLst/>
          </a:prstGeom>
          <a:noFill/>
        </p:spPr>
        <p:txBody>
          <a:bodyPr wrap="none" rtlCol="0">
            <a:spAutoFit/>
          </a:bodyPr>
          <a:lstStyle/>
          <a:p>
            <a:r>
              <a:rPr lang="en-US" sz="3200" b="1" dirty="0" smtClean="0">
                <a:solidFill>
                  <a:srgbClr val="FF6600"/>
                </a:solidFill>
              </a:rPr>
              <a:t>!</a:t>
            </a:r>
            <a:endParaRPr lang="en-US" sz="3200" b="1" dirty="0">
              <a:solidFill>
                <a:srgbClr val="FF6600"/>
              </a:solidFill>
            </a:endParaRPr>
          </a:p>
        </p:txBody>
      </p:sp>
    </p:spTree>
    <p:extLst>
      <p:ext uri="{BB962C8B-B14F-4D97-AF65-F5344CB8AC3E}">
        <p14:creationId xmlns:p14="http://schemas.microsoft.com/office/powerpoint/2010/main" val="607899918"/>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2514600"/>
            <a:ext cx="8229600" cy="1143000"/>
          </a:xfrm>
        </p:spPr>
        <p:txBody>
          <a:bodyPr>
            <a:normAutofit fontScale="90000"/>
          </a:bodyPr>
          <a:lstStyle/>
          <a:p>
            <a:r>
              <a:rPr lang="en-US" dirty="0" smtClean="0"/>
              <a:t>Acquisition modality considerations</a:t>
            </a:r>
            <a:endParaRPr lang="en-US" dirty="0"/>
          </a:p>
        </p:txBody>
      </p:sp>
    </p:spTree>
    <p:extLst>
      <p:ext uri="{BB962C8B-B14F-4D97-AF65-F5344CB8AC3E}">
        <p14:creationId xmlns:p14="http://schemas.microsoft.com/office/powerpoint/2010/main" val="26237219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Title 1"/>
          <p:cNvSpPr>
            <a:spLocks noGrp="1"/>
          </p:cNvSpPr>
          <p:nvPr>
            <p:ph type="title"/>
          </p:nvPr>
        </p:nvSpPr>
        <p:spPr>
          <a:xfrm>
            <a:off x="477838" y="381000"/>
            <a:ext cx="8229600" cy="1143000"/>
          </a:xfrm>
        </p:spPr>
        <p:txBody>
          <a:bodyPr/>
          <a:lstStyle/>
          <a:p>
            <a:r>
              <a:rPr lang="en-US" altLang="en-US" sz="4000" dirty="0" err="1" smtClean="0">
                <a:ea typeface="ＭＳ Ｐゴシック" pitchFamily="34" charset="-128"/>
              </a:rPr>
              <a:t>Autophagosome</a:t>
            </a:r>
            <a:r>
              <a:rPr lang="en-US" altLang="en-US" sz="4000" dirty="0" smtClean="0">
                <a:ea typeface="ＭＳ Ｐゴシック" pitchFamily="34" charset="-128"/>
              </a:rPr>
              <a:t> formation </a:t>
            </a:r>
            <a:r>
              <a:rPr lang="en-US" altLang="en-US" sz="4000" dirty="0" smtClean="0">
                <a:ea typeface="ＭＳ Ｐゴシック" pitchFamily="34" charset="-128"/>
              </a:rPr>
              <a:t>screen</a:t>
            </a:r>
          </a:p>
        </p:txBody>
      </p:sp>
      <p:pic>
        <p:nvPicPr>
          <p:cNvPr id="778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29200" y="2247900"/>
            <a:ext cx="3162300" cy="274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8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2247900"/>
            <a:ext cx="3162300" cy="274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828" name="TextBox 5"/>
          <p:cNvSpPr txBox="1">
            <a:spLocks noChangeArrowheads="1"/>
          </p:cNvSpPr>
          <p:nvPr/>
        </p:nvSpPr>
        <p:spPr bwMode="auto">
          <a:xfrm>
            <a:off x="1960335" y="1828800"/>
            <a:ext cx="101146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en-US" sz="2000" dirty="0" smtClean="0"/>
              <a:t>Control</a:t>
            </a:r>
            <a:endParaRPr lang="en-US" altLang="en-US" sz="2000" dirty="0"/>
          </a:p>
        </p:txBody>
      </p:sp>
      <p:sp>
        <p:nvSpPr>
          <p:cNvPr id="77829" name="TextBox 6"/>
          <p:cNvSpPr txBox="1">
            <a:spLocks noChangeArrowheads="1"/>
          </p:cNvSpPr>
          <p:nvPr/>
        </p:nvSpPr>
        <p:spPr bwMode="auto">
          <a:xfrm>
            <a:off x="6019800" y="1828800"/>
            <a:ext cx="121133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en-US" sz="2000" dirty="0"/>
              <a:t>I</a:t>
            </a:r>
            <a:r>
              <a:rPr lang="en-US" altLang="en-US" sz="2000" dirty="0" smtClean="0"/>
              <a:t>nhibition</a:t>
            </a:r>
            <a:endParaRPr lang="en-US" altLang="en-US" sz="2000" dirty="0"/>
          </a:p>
        </p:txBody>
      </p:sp>
      <p:sp>
        <p:nvSpPr>
          <p:cNvPr id="2" name="TextBox 1"/>
          <p:cNvSpPr txBox="1"/>
          <p:nvPr/>
        </p:nvSpPr>
        <p:spPr>
          <a:xfrm>
            <a:off x="1177376" y="5562600"/>
            <a:ext cx="7128424" cy="400110"/>
          </a:xfrm>
          <a:prstGeom prst="rect">
            <a:avLst/>
          </a:prstGeom>
          <a:noFill/>
        </p:spPr>
        <p:txBody>
          <a:bodyPr wrap="none" rtlCol="0">
            <a:spAutoFit/>
          </a:bodyPr>
          <a:lstStyle/>
          <a:p>
            <a:r>
              <a:rPr lang="en-US" sz="2000" dirty="0"/>
              <a:t>D</a:t>
            </a:r>
            <a:r>
              <a:rPr lang="en-US" sz="2000" dirty="0" smtClean="0"/>
              <a:t>esired assay readout: fluorescence intensity in dot-like structures</a:t>
            </a:r>
            <a:endParaRPr lang="en-US" sz="2000" dirty="0"/>
          </a:p>
        </p:txBody>
      </p:sp>
    </p:spTree>
    <p:extLst>
      <p:ext uri="{BB962C8B-B14F-4D97-AF65-F5344CB8AC3E}">
        <p14:creationId xmlns:p14="http://schemas.microsoft.com/office/powerpoint/2010/main" val="4212411034"/>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8853" name="Group 38"/>
          <p:cNvGrpSpPr>
            <a:grpSpLocks/>
          </p:cNvGrpSpPr>
          <p:nvPr/>
        </p:nvGrpSpPr>
        <p:grpSpPr bwMode="auto">
          <a:xfrm>
            <a:off x="539414" y="1436687"/>
            <a:ext cx="276225" cy="1524000"/>
            <a:chOff x="3886200" y="1676400"/>
            <a:chExt cx="276266" cy="1524000"/>
          </a:xfrm>
        </p:grpSpPr>
        <p:cxnSp>
          <p:nvCxnSpPr>
            <p:cNvPr id="29" name="Straight Arrow Connector 28"/>
            <p:cNvCxnSpPr/>
            <p:nvPr/>
          </p:nvCxnSpPr>
          <p:spPr>
            <a:xfrm flipV="1">
              <a:off x="4162466" y="1676400"/>
              <a:ext cx="0" cy="152400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8917" name="TextBox 22"/>
            <p:cNvSpPr txBox="1">
              <a:spLocks noChangeArrowheads="1"/>
            </p:cNvSpPr>
            <p:nvPr/>
          </p:nvSpPr>
          <p:spPr bwMode="auto">
            <a:xfrm>
              <a:off x="3886200" y="2667000"/>
              <a:ext cx="27589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en-US" sz="1800" dirty="0">
                  <a:latin typeface="+mn-lt"/>
                </a:rPr>
                <a:t>z</a:t>
              </a:r>
            </a:p>
          </p:txBody>
        </p:sp>
      </p:grpSp>
      <p:cxnSp>
        <p:nvCxnSpPr>
          <p:cNvPr id="38" name="Straight Connector 37"/>
          <p:cNvCxnSpPr>
            <a:cxnSpLocks noChangeShapeType="1"/>
          </p:cNvCxnSpPr>
          <p:nvPr/>
        </p:nvCxnSpPr>
        <p:spPr bwMode="auto">
          <a:xfrm flipV="1">
            <a:off x="10134600" y="1447800"/>
            <a:ext cx="0" cy="1219200"/>
          </a:xfrm>
          <a:prstGeom prst="line">
            <a:avLst/>
          </a:prstGeom>
          <a:noFill/>
          <a:ln w="381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78855" name="TextBox 38"/>
          <p:cNvSpPr txBox="1">
            <a:spLocks noChangeArrowheads="1"/>
          </p:cNvSpPr>
          <p:nvPr/>
        </p:nvSpPr>
        <p:spPr bwMode="auto">
          <a:xfrm rot="-5400000">
            <a:off x="9525435" y="1940997"/>
            <a:ext cx="82621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en-US" sz="1800" dirty="0"/>
              <a:t>10 </a:t>
            </a:r>
            <a:r>
              <a:rPr lang="en-US" altLang="en-US" sz="1800" dirty="0" smtClean="0"/>
              <a:t>um</a:t>
            </a:r>
            <a:endParaRPr lang="en-US" altLang="en-US" sz="1800" dirty="0"/>
          </a:p>
        </p:txBody>
      </p:sp>
      <p:grpSp>
        <p:nvGrpSpPr>
          <p:cNvPr id="78856" name="Group 101"/>
          <p:cNvGrpSpPr>
            <a:grpSpLocks/>
          </p:cNvGrpSpPr>
          <p:nvPr/>
        </p:nvGrpSpPr>
        <p:grpSpPr bwMode="auto">
          <a:xfrm>
            <a:off x="915645" y="1589087"/>
            <a:ext cx="2420937" cy="1173163"/>
            <a:chOff x="627062" y="1447800"/>
            <a:chExt cx="2420938" cy="1173162"/>
          </a:xfrm>
        </p:grpSpPr>
        <p:grpSp>
          <p:nvGrpSpPr>
            <p:cNvPr id="78907" name="Group 35"/>
            <p:cNvGrpSpPr>
              <a:grpSpLocks/>
            </p:cNvGrpSpPr>
            <p:nvPr/>
          </p:nvGrpSpPr>
          <p:grpSpPr bwMode="auto">
            <a:xfrm>
              <a:off x="627062" y="1447800"/>
              <a:ext cx="2420938" cy="1173162"/>
              <a:chOff x="6019800" y="1371600"/>
              <a:chExt cx="2420938" cy="1173162"/>
            </a:xfrm>
          </p:grpSpPr>
          <p:sp>
            <p:nvSpPr>
              <p:cNvPr id="26" name="Freeform 25"/>
              <p:cNvSpPr/>
              <p:nvPr/>
            </p:nvSpPr>
            <p:spPr>
              <a:xfrm>
                <a:off x="6019800" y="1371600"/>
                <a:ext cx="2420938" cy="1173162"/>
              </a:xfrm>
              <a:custGeom>
                <a:avLst/>
                <a:gdLst>
                  <a:gd name="connsiteX0" fmla="*/ 37785 w 2969911"/>
                  <a:gd name="connsiteY0" fmla="*/ 1443391 h 1443391"/>
                  <a:gd name="connsiteX1" fmla="*/ 1874142 w 2969911"/>
                  <a:gd name="connsiteY1" fmla="*/ 1413163 h 1443391"/>
                  <a:gd name="connsiteX2" fmla="*/ 2675187 w 2969911"/>
                  <a:gd name="connsiteY2" fmla="*/ 1443391 h 1443391"/>
                  <a:gd name="connsiteX3" fmla="*/ 2969911 w 2969911"/>
                  <a:gd name="connsiteY3" fmla="*/ 1435834 h 1443391"/>
                  <a:gd name="connsiteX4" fmla="*/ 2894341 w 2969911"/>
                  <a:gd name="connsiteY4" fmla="*/ 1148667 h 1443391"/>
                  <a:gd name="connsiteX5" fmla="*/ 2644959 w 2969911"/>
                  <a:gd name="connsiteY5" fmla="*/ 1020198 h 1443391"/>
                  <a:gd name="connsiteX6" fmla="*/ 2576945 w 2969911"/>
                  <a:gd name="connsiteY6" fmla="*/ 997527 h 1443391"/>
                  <a:gd name="connsiteX7" fmla="*/ 2546717 w 2969911"/>
                  <a:gd name="connsiteY7" fmla="*/ 989970 h 1443391"/>
                  <a:gd name="connsiteX8" fmla="*/ 2425805 w 2969911"/>
                  <a:gd name="connsiteY8" fmla="*/ 755702 h 1443391"/>
                  <a:gd name="connsiteX9" fmla="*/ 2418248 w 2969911"/>
                  <a:gd name="connsiteY9" fmla="*/ 634790 h 1443391"/>
                  <a:gd name="connsiteX10" fmla="*/ 2433362 w 2969911"/>
                  <a:gd name="connsiteY10" fmla="*/ 468535 h 1443391"/>
                  <a:gd name="connsiteX11" fmla="*/ 2425805 w 2969911"/>
                  <a:gd name="connsiteY11" fmla="*/ 347623 h 1443391"/>
                  <a:gd name="connsiteX12" fmla="*/ 2251993 w 2969911"/>
                  <a:gd name="connsiteY12" fmla="*/ 226710 h 1443391"/>
                  <a:gd name="connsiteX13" fmla="*/ 2191537 w 2969911"/>
                  <a:gd name="connsiteY13" fmla="*/ 204039 h 1443391"/>
                  <a:gd name="connsiteX14" fmla="*/ 2161309 w 2969911"/>
                  <a:gd name="connsiteY14" fmla="*/ 196482 h 1443391"/>
                  <a:gd name="connsiteX15" fmla="*/ 1964826 w 2969911"/>
                  <a:gd name="connsiteY15" fmla="*/ 128469 h 1443391"/>
                  <a:gd name="connsiteX16" fmla="*/ 1314922 w 2969911"/>
                  <a:gd name="connsiteY16" fmla="*/ 0 h 1443391"/>
                  <a:gd name="connsiteX17" fmla="*/ 989970 w 2969911"/>
                  <a:gd name="connsiteY17" fmla="*/ 105798 h 1443391"/>
                  <a:gd name="connsiteX18" fmla="*/ 642347 w 2969911"/>
                  <a:gd name="connsiteY18" fmla="*/ 68013 h 1443391"/>
                  <a:gd name="connsiteX19" fmla="*/ 544106 w 2969911"/>
                  <a:gd name="connsiteY19" fmla="*/ 83127 h 1443391"/>
                  <a:gd name="connsiteX20" fmla="*/ 506321 w 2969911"/>
                  <a:gd name="connsiteY20" fmla="*/ 90684 h 1443391"/>
                  <a:gd name="connsiteX21" fmla="*/ 483650 w 2969911"/>
                  <a:gd name="connsiteY21" fmla="*/ 98241 h 1443391"/>
                  <a:gd name="connsiteX22" fmla="*/ 249382 w 2969911"/>
                  <a:gd name="connsiteY22" fmla="*/ 249381 h 1443391"/>
                  <a:gd name="connsiteX23" fmla="*/ 211597 w 2969911"/>
                  <a:gd name="connsiteY23" fmla="*/ 309838 h 1443391"/>
                  <a:gd name="connsiteX24" fmla="*/ 204040 w 2969911"/>
                  <a:gd name="connsiteY24" fmla="*/ 460978 h 1443391"/>
                  <a:gd name="connsiteX25" fmla="*/ 120912 w 2969911"/>
                  <a:gd name="connsiteY25" fmla="*/ 838829 h 1443391"/>
                  <a:gd name="connsiteX26" fmla="*/ 0 w 2969911"/>
                  <a:gd name="connsiteY26" fmla="*/ 1231795 h 1443391"/>
                  <a:gd name="connsiteX27" fmla="*/ 37785 w 2969911"/>
                  <a:gd name="connsiteY27" fmla="*/ 1443391 h 1443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969911" h="1443391">
                    <a:moveTo>
                      <a:pt x="37785" y="1443391"/>
                    </a:moveTo>
                    <a:lnTo>
                      <a:pt x="1874142" y="1413163"/>
                    </a:lnTo>
                    <a:lnTo>
                      <a:pt x="2675187" y="1443391"/>
                    </a:lnTo>
                    <a:lnTo>
                      <a:pt x="2969911" y="1435834"/>
                    </a:lnTo>
                    <a:lnTo>
                      <a:pt x="2894341" y="1148667"/>
                    </a:lnTo>
                    <a:lnTo>
                      <a:pt x="2644959" y="1020198"/>
                    </a:lnTo>
                    <a:cubicBezTo>
                      <a:pt x="2622288" y="1012641"/>
                      <a:pt x="2599786" y="1004555"/>
                      <a:pt x="2576945" y="997527"/>
                    </a:cubicBezTo>
                    <a:cubicBezTo>
                      <a:pt x="2567018" y="994473"/>
                      <a:pt x="2546717" y="989970"/>
                      <a:pt x="2546717" y="989970"/>
                    </a:cubicBezTo>
                    <a:lnTo>
                      <a:pt x="2425805" y="755702"/>
                    </a:lnTo>
                    <a:lnTo>
                      <a:pt x="2418248" y="634790"/>
                    </a:lnTo>
                    <a:lnTo>
                      <a:pt x="2433362" y="468535"/>
                    </a:lnTo>
                    <a:lnTo>
                      <a:pt x="2425805" y="347623"/>
                    </a:lnTo>
                    <a:lnTo>
                      <a:pt x="2251993" y="226710"/>
                    </a:lnTo>
                    <a:cubicBezTo>
                      <a:pt x="2231841" y="219153"/>
                      <a:pt x="2211955" y="210845"/>
                      <a:pt x="2191537" y="204039"/>
                    </a:cubicBezTo>
                    <a:cubicBezTo>
                      <a:pt x="2181684" y="200755"/>
                      <a:pt x="2161309" y="196482"/>
                      <a:pt x="2161309" y="196482"/>
                    </a:cubicBezTo>
                    <a:lnTo>
                      <a:pt x="1964826" y="128469"/>
                    </a:lnTo>
                    <a:lnTo>
                      <a:pt x="1314922" y="0"/>
                    </a:lnTo>
                    <a:lnTo>
                      <a:pt x="989970" y="105798"/>
                    </a:lnTo>
                    <a:lnTo>
                      <a:pt x="642347" y="68013"/>
                    </a:lnTo>
                    <a:cubicBezTo>
                      <a:pt x="535264" y="79911"/>
                      <a:pt x="609553" y="68583"/>
                      <a:pt x="544106" y="83127"/>
                    </a:cubicBezTo>
                    <a:cubicBezTo>
                      <a:pt x="531567" y="85913"/>
                      <a:pt x="518782" y="87569"/>
                      <a:pt x="506321" y="90684"/>
                    </a:cubicBezTo>
                    <a:cubicBezTo>
                      <a:pt x="498593" y="92616"/>
                      <a:pt x="483650" y="98241"/>
                      <a:pt x="483650" y="98241"/>
                    </a:cubicBezTo>
                    <a:lnTo>
                      <a:pt x="249382" y="249381"/>
                    </a:lnTo>
                    <a:cubicBezTo>
                      <a:pt x="210133" y="304331"/>
                      <a:pt x="211597" y="280611"/>
                      <a:pt x="211597" y="309838"/>
                    </a:cubicBezTo>
                    <a:lnTo>
                      <a:pt x="204040" y="460978"/>
                    </a:lnTo>
                    <a:lnTo>
                      <a:pt x="120912" y="838829"/>
                    </a:lnTo>
                    <a:lnTo>
                      <a:pt x="0" y="1231795"/>
                    </a:lnTo>
                    <a:lnTo>
                      <a:pt x="37785" y="1443391"/>
                    </a:ln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sp>
            <p:nvSpPr>
              <p:cNvPr id="27" name="Oval 26"/>
              <p:cNvSpPr/>
              <p:nvPr/>
            </p:nvSpPr>
            <p:spPr>
              <a:xfrm>
                <a:off x="6308725" y="1544638"/>
                <a:ext cx="1055687" cy="928686"/>
              </a:xfrm>
              <a:prstGeom prst="ellipse">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sp>
            <p:nvSpPr>
              <p:cNvPr id="31" name="Oval 30"/>
              <p:cNvSpPr/>
              <p:nvPr/>
            </p:nvSpPr>
            <p:spPr>
              <a:xfrm>
                <a:off x="6208712" y="2354262"/>
                <a:ext cx="61913" cy="5715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2" name="Oval 31"/>
              <p:cNvSpPr/>
              <p:nvPr/>
            </p:nvSpPr>
            <p:spPr>
              <a:xfrm>
                <a:off x="7616826" y="1981199"/>
                <a:ext cx="61912" cy="5715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3" name="Oval 32"/>
              <p:cNvSpPr/>
              <p:nvPr/>
            </p:nvSpPr>
            <p:spPr>
              <a:xfrm>
                <a:off x="7448551" y="1722438"/>
                <a:ext cx="61912" cy="5715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4" name="Oval 33"/>
              <p:cNvSpPr/>
              <p:nvPr/>
            </p:nvSpPr>
            <p:spPr>
              <a:xfrm>
                <a:off x="7745413" y="1738313"/>
                <a:ext cx="61913" cy="5715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5" name="Oval 34"/>
              <p:cNvSpPr/>
              <p:nvPr/>
            </p:nvSpPr>
            <p:spPr>
              <a:xfrm>
                <a:off x="7038975" y="1458913"/>
                <a:ext cx="63500" cy="5715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65" name="Oval 64"/>
            <p:cNvSpPr/>
            <p:nvPr/>
          </p:nvSpPr>
          <p:spPr>
            <a:xfrm>
              <a:off x="2317750" y="2503487"/>
              <a:ext cx="61913" cy="5715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84" name="Oval 83"/>
          <p:cNvSpPr/>
          <p:nvPr/>
        </p:nvSpPr>
        <p:spPr>
          <a:xfrm>
            <a:off x="2771097" y="2427287"/>
            <a:ext cx="76200" cy="152400"/>
          </a:xfrm>
          <a:prstGeom prst="ellipse">
            <a:avLst/>
          </a:prstGeom>
          <a:noFill/>
          <a:ln w="1905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78869" name="TextBox 136"/>
          <p:cNvSpPr txBox="1">
            <a:spLocks noChangeArrowheads="1"/>
          </p:cNvSpPr>
          <p:nvPr/>
        </p:nvSpPr>
        <p:spPr bwMode="auto">
          <a:xfrm>
            <a:off x="953361" y="2819400"/>
            <a:ext cx="239944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en-US" sz="1800" dirty="0">
                <a:latin typeface="+mn-lt"/>
              </a:rPr>
              <a:t>P</a:t>
            </a:r>
            <a:r>
              <a:rPr lang="en-US" altLang="en-US" sz="1800" dirty="0" smtClean="0">
                <a:latin typeface="+mn-lt"/>
              </a:rPr>
              <a:t>oint scanning confocal</a:t>
            </a:r>
            <a:endParaRPr lang="en-US" altLang="en-US" sz="1800" dirty="0">
              <a:latin typeface="+mn-lt"/>
            </a:endParaRPr>
          </a:p>
        </p:txBody>
      </p:sp>
      <p:sp>
        <p:nvSpPr>
          <p:cNvPr id="78872" name="Title 1"/>
          <p:cNvSpPr>
            <a:spLocks noGrp="1"/>
          </p:cNvSpPr>
          <p:nvPr>
            <p:ph type="title"/>
          </p:nvPr>
        </p:nvSpPr>
        <p:spPr>
          <a:xfrm>
            <a:off x="381000" y="0"/>
            <a:ext cx="8229600" cy="1143000"/>
          </a:xfrm>
        </p:spPr>
        <p:txBody>
          <a:bodyPr/>
          <a:lstStyle/>
          <a:p>
            <a:r>
              <a:rPr lang="en-US" altLang="en-US" sz="4000" dirty="0" smtClean="0">
                <a:ea typeface="ＭＳ Ｐゴシック" pitchFamily="34" charset="-128"/>
              </a:rPr>
              <a:t>Confocal stacks</a:t>
            </a:r>
          </a:p>
        </p:txBody>
      </p:sp>
      <p:cxnSp>
        <p:nvCxnSpPr>
          <p:cNvPr id="3" name="Straight Arrow Connector 2"/>
          <p:cNvCxnSpPr/>
          <p:nvPr/>
        </p:nvCxnSpPr>
        <p:spPr>
          <a:xfrm flipH="1">
            <a:off x="2269782" y="2498324"/>
            <a:ext cx="457200" cy="0"/>
          </a:xfrm>
          <a:prstGeom prst="straightConnector1">
            <a:avLst/>
          </a:prstGeom>
          <a:ln w="12700" cmpd="sng">
            <a:solidFill>
              <a:schemeClr val="tx1"/>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94" name="Straight Arrow Connector 93"/>
          <p:cNvCxnSpPr/>
          <p:nvPr/>
        </p:nvCxnSpPr>
        <p:spPr>
          <a:xfrm flipH="1" flipV="1">
            <a:off x="2791755" y="1993344"/>
            <a:ext cx="10718" cy="380999"/>
          </a:xfrm>
          <a:prstGeom prst="straightConnector1">
            <a:avLst/>
          </a:prstGeom>
          <a:ln w="12700" cmpd="sng">
            <a:solidFill>
              <a:schemeClr val="tx1"/>
            </a:solidFill>
            <a:prstDash val="sysDash"/>
            <a:tailEnd type="arrow"/>
          </a:ln>
        </p:spPr>
        <p:style>
          <a:lnRef idx="2">
            <a:schemeClr val="accent1"/>
          </a:lnRef>
          <a:fillRef idx="0">
            <a:schemeClr val="accent1"/>
          </a:fillRef>
          <a:effectRef idx="1">
            <a:schemeClr val="accent1"/>
          </a:effectRef>
          <a:fontRef idx="minor">
            <a:schemeClr val="tx1"/>
          </a:fontRef>
        </p:style>
      </p:cxnSp>
      <p:sp>
        <p:nvSpPr>
          <p:cNvPr id="78848" name="TextBox 78847"/>
          <p:cNvSpPr txBox="1"/>
          <p:nvPr/>
        </p:nvSpPr>
        <p:spPr>
          <a:xfrm>
            <a:off x="1143000" y="3392269"/>
            <a:ext cx="2132355" cy="369332"/>
          </a:xfrm>
          <a:prstGeom prst="rect">
            <a:avLst/>
          </a:prstGeom>
          <a:noFill/>
        </p:spPr>
        <p:txBody>
          <a:bodyPr wrap="square" rtlCol="0">
            <a:spAutoFit/>
          </a:bodyPr>
          <a:lstStyle/>
          <a:p>
            <a:r>
              <a:rPr lang="en-US" dirty="0" smtClean="0"/>
              <a:t>Typically too slow</a:t>
            </a:r>
          </a:p>
        </p:txBody>
      </p:sp>
      <p:grpSp>
        <p:nvGrpSpPr>
          <p:cNvPr id="6" name="Group 5"/>
          <p:cNvGrpSpPr/>
          <p:nvPr/>
        </p:nvGrpSpPr>
        <p:grpSpPr>
          <a:xfrm>
            <a:off x="3869982" y="1589087"/>
            <a:ext cx="5150488" cy="3199845"/>
            <a:chOff x="3869982" y="1589087"/>
            <a:chExt cx="5150488" cy="3199845"/>
          </a:xfrm>
        </p:grpSpPr>
        <p:grpSp>
          <p:nvGrpSpPr>
            <p:cNvPr id="78863" name="Group 102"/>
            <p:cNvGrpSpPr>
              <a:grpSpLocks/>
            </p:cNvGrpSpPr>
            <p:nvPr/>
          </p:nvGrpSpPr>
          <p:grpSpPr bwMode="auto">
            <a:xfrm>
              <a:off x="3963645" y="1589087"/>
              <a:ext cx="2420937" cy="1173163"/>
              <a:chOff x="627062" y="1447800"/>
              <a:chExt cx="2420938" cy="1173162"/>
            </a:xfrm>
          </p:grpSpPr>
          <p:grpSp>
            <p:nvGrpSpPr>
              <p:cNvPr id="78898" name="Group 103"/>
              <p:cNvGrpSpPr>
                <a:grpSpLocks/>
              </p:cNvGrpSpPr>
              <p:nvPr/>
            </p:nvGrpSpPr>
            <p:grpSpPr bwMode="auto">
              <a:xfrm>
                <a:off x="627062" y="1447800"/>
                <a:ext cx="2420938" cy="1173162"/>
                <a:chOff x="6019800" y="1371600"/>
                <a:chExt cx="2420938" cy="1173162"/>
              </a:xfrm>
            </p:grpSpPr>
            <p:sp>
              <p:nvSpPr>
                <p:cNvPr id="106" name="Freeform 105"/>
                <p:cNvSpPr/>
                <p:nvPr/>
              </p:nvSpPr>
              <p:spPr>
                <a:xfrm>
                  <a:off x="6019800" y="1371600"/>
                  <a:ext cx="2420938" cy="1173162"/>
                </a:xfrm>
                <a:custGeom>
                  <a:avLst/>
                  <a:gdLst>
                    <a:gd name="connsiteX0" fmla="*/ 37785 w 2969911"/>
                    <a:gd name="connsiteY0" fmla="*/ 1443391 h 1443391"/>
                    <a:gd name="connsiteX1" fmla="*/ 1874142 w 2969911"/>
                    <a:gd name="connsiteY1" fmla="*/ 1413163 h 1443391"/>
                    <a:gd name="connsiteX2" fmla="*/ 2675187 w 2969911"/>
                    <a:gd name="connsiteY2" fmla="*/ 1443391 h 1443391"/>
                    <a:gd name="connsiteX3" fmla="*/ 2969911 w 2969911"/>
                    <a:gd name="connsiteY3" fmla="*/ 1435834 h 1443391"/>
                    <a:gd name="connsiteX4" fmla="*/ 2894341 w 2969911"/>
                    <a:gd name="connsiteY4" fmla="*/ 1148667 h 1443391"/>
                    <a:gd name="connsiteX5" fmla="*/ 2644959 w 2969911"/>
                    <a:gd name="connsiteY5" fmla="*/ 1020198 h 1443391"/>
                    <a:gd name="connsiteX6" fmla="*/ 2576945 w 2969911"/>
                    <a:gd name="connsiteY6" fmla="*/ 997527 h 1443391"/>
                    <a:gd name="connsiteX7" fmla="*/ 2546717 w 2969911"/>
                    <a:gd name="connsiteY7" fmla="*/ 989970 h 1443391"/>
                    <a:gd name="connsiteX8" fmla="*/ 2425805 w 2969911"/>
                    <a:gd name="connsiteY8" fmla="*/ 755702 h 1443391"/>
                    <a:gd name="connsiteX9" fmla="*/ 2418248 w 2969911"/>
                    <a:gd name="connsiteY9" fmla="*/ 634790 h 1443391"/>
                    <a:gd name="connsiteX10" fmla="*/ 2433362 w 2969911"/>
                    <a:gd name="connsiteY10" fmla="*/ 468535 h 1443391"/>
                    <a:gd name="connsiteX11" fmla="*/ 2425805 w 2969911"/>
                    <a:gd name="connsiteY11" fmla="*/ 347623 h 1443391"/>
                    <a:gd name="connsiteX12" fmla="*/ 2251993 w 2969911"/>
                    <a:gd name="connsiteY12" fmla="*/ 226710 h 1443391"/>
                    <a:gd name="connsiteX13" fmla="*/ 2191537 w 2969911"/>
                    <a:gd name="connsiteY13" fmla="*/ 204039 h 1443391"/>
                    <a:gd name="connsiteX14" fmla="*/ 2161309 w 2969911"/>
                    <a:gd name="connsiteY14" fmla="*/ 196482 h 1443391"/>
                    <a:gd name="connsiteX15" fmla="*/ 1964826 w 2969911"/>
                    <a:gd name="connsiteY15" fmla="*/ 128469 h 1443391"/>
                    <a:gd name="connsiteX16" fmla="*/ 1314922 w 2969911"/>
                    <a:gd name="connsiteY16" fmla="*/ 0 h 1443391"/>
                    <a:gd name="connsiteX17" fmla="*/ 989970 w 2969911"/>
                    <a:gd name="connsiteY17" fmla="*/ 105798 h 1443391"/>
                    <a:gd name="connsiteX18" fmla="*/ 642347 w 2969911"/>
                    <a:gd name="connsiteY18" fmla="*/ 68013 h 1443391"/>
                    <a:gd name="connsiteX19" fmla="*/ 544106 w 2969911"/>
                    <a:gd name="connsiteY19" fmla="*/ 83127 h 1443391"/>
                    <a:gd name="connsiteX20" fmla="*/ 506321 w 2969911"/>
                    <a:gd name="connsiteY20" fmla="*/ 90684 h 1443391"/>
                    <a:gd name="connsiteX21" fmla="*/ 483650 w 2969911"/>
                    <a:gd name="connsiteY21" fmla="*/ 98241 h 1443391"/>
                    <a:gd name="connsiteX22" fmla="*/ 249382 w 2969911"/>
                    <a:gd name="connsiteY22" fmla="*/ 249381 h 1443391"/>
                    <a:gd name="connsiteX23" fmla="*/ 211597 w 2969911"/>
                    <a:gd name="connsiteY23" fmla="*/ 309838 h 1443391"/>
                    <a:gd name="connsiteX24" fmla="*/ 204040 w 2969911"/>
                    <a:gd name="connsiteY24" fmla="*/ 460978 h 1443391"/>
                    <a:gd name="connsiteX25" fmla="*/ 120912 w 2969911"/>
                    <a:gd name="connsiteY25" fmla="*/ 838829 h 1443391"/>
                    <a:gd name="connsiteX26" fmla="*/ 0 w 2969911"/>
                    <a:gd name="connsiteY26" fmla="*/ 1231795 h 1443391"/>
                    <a:gd name="connsiteX27" fmla="*/ 37785 w 2969911"/>
                    <a:gd name="connsiteY27" fmla="*/ 1443391 h 1443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969911" h="1443391">
                      <a:moveTo>
                        <a:pt x="37785" y="1443391"/>
                      </a:moveTo>
                      <a:lnTo>
                        <a:pt x="1874142" y="1413163"/>
                      </a:lnTo>
                      <a:lnTo>
                        <a:pt x="2675187" y="1443391"/>
                      </a:lnTo>
                      <a:lnTo>
                        <a:pt x="2969911" y="1435834"/>
                      </a:lnTo>
                      <a:lnTo>
                        <a:pt x="2894341" y="1148667"/>
                      </a:lnTo>
                      <a:lnTo>
                        <a:pt x="2644959" y="1020198"/>
                      </a:lnTo>
                      <a:cubicBezTo>
                        <a:pt x="2622288" y="1012641"/>
                        <a:pt x="2599786" y="1004555"/>
                        <a:pt x="2576945" y="997527"/>
                      </a:cubicBezTo>
                      <a:cubicBezTo>
                        <a:pt x="2567018" y="994473"/>
                        <a:pt x="2546717" y="989970"/>
                        <a:pt x="2546717" y="989970"/>
                      </a:cubicBezTo>
                      <a:lnTo>
                        <a:pt x="2425805" y="755702"/>
                      </a:lnTo>
                      <a:lnTo>
                        <a:pt x="2418248" y="634790"/>
                      </a:lnTo>
                      <a:lnTo>
                        <a:pt x="2433362" y="468535"/>
                      </a:lnTo>
                      <a:lnTo>
                        <a:pt x="2425805" y="347623"/>
                      </a:lnTo>
                      <a:lnTo>
                        <a:pt x="2251993" y="226710"/>
                      </a:lnTo>
                      <a:cubicBezTo>
                        <a:pt x="2231841" y="219153"/>
                        <a:pt x="2211955" y="210845"/>
                        <a:pt x="2191537" y="204039"/>
                      </a:cubicBezTo>
                      <a:cubicBezTo>
                        <a:pt x="2181684" y="200755"/>
                        <a:pt x="2161309" y="196482"/>
                        <a:pt x="2161309" y="196482"/>
                      </a:cubicBezTo>
                      <a:lnTo>
                        <a:pt x="1964826" y="128469"/>
                      </a:lnTo>
                      <a:lnTo>
                        <a:pt x="1314922" y="0"/>
                      </a:lnTo>
                      <a:lnTo>
                        <a:pt x="989970" y="105798"/>
                      </a:lnTo>
                      <a:lnTo>
                        <a:pt x="642347" y="68013"/>
                      </a:lnTo>
                      <a:cubicBezTo>
                        <a:pt x="535264" y="79911"/>
                        <a:pt x="609553" y="68583"/>
                        <a:pt x="544106" y="83127"/>
                      </a:cubicBezTo>
                      <a:cubicBezTo>
                        <a:pt x="531567" y="85913"/>
                        <a:pt x="518782" y="87569"/>
                        <a:pt x="506321" y="90684"/>
                      </a:cubicBezTo>
                      <a:cubicBezTo>
                        <a:pt x="498593" y="92616"/>
                        <a:pt x="483650" y="98241"/>
                        <a:pt x="483650" y="98241"/>
                      </a:cubicBezTo>
                      <a:lnTo>
                        <a:pt x="249382" y="249381"/>
                      </a:lnTo>
                      <a:cubicBezTo>
                        <a:pt x="210133" y="304331"/>
                        <a:pt x="211597" y="280611"/>
                        <a:pt x="211597" y="309838"/>
                      </a:cubicBezTo>
                      <a:lnTo>
                        <a:pt x="204040" y="460978"/>
                      </a:lnTo>
                      <a:lnTo>
                        <a:pt x="120912" y="838829"/>
                      </a:lnTo>
                      <a:lnTo>
                        <a:pt x="0" y="1231795"/>
                      </a:lnTo>
                      <a:lnTo>
                        <a:pt x="37785" y="1443391"/>
                      </a:ln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sp>
              <p:nvSpPr>
                <p:cNvPr id="107" name="Oval 106"/>
                <p:cNvSpPr/>
                <p:nvPr/>
              </p:nvSpPr>
              <p:spPr>
                <a:xfrm>
                  <a:off x="6308725" y="1544638"/>
                  <a:ext cx="1055687" cy="928686"/>
                </a:xfrm>
                <a:prstGeom prst="ellipse">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sp>
              <p:nvSpPr>
                <p:cNvPr id="108" name="Oval 107"/>
                <p:cNvSpPr/>
                <p:nvPr/>
              </p:nvSpPr>
              <p:spPr>
                <a:xfrm>
                  <a:off x="6208712" y="2354262"/>
                  <a:ext cx="61913" cy="5715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09" name="Oval 108"/>
                <p:cNvSpPr/>
                <p:nvPr/>
              </p:nvSpPr>
              <p:spPr>
                <a:xfrm>
                  <a:off x="7616826" y="1981199"/>
                  <a:ext cx="61912" cy="5715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10" name="Oval 109"/>
                <p:cNvSpPr/>
                <p:nvPr/>
              </p:nvSpPr>
              <p:spPr>
                <a:xfrm>
                  <a:off x="7448551" y="1722438"/>
                  <a:ext cx="61912" cy="5715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11" name="Oval 110"/>
                <p:cNvSpPr/>
                <p:nvPr/>
              </p:nvSpPr>
              <p:spPr>
                <a:xfrm>
                  <a:off x="7745413" y="1738313"/>
                  <a:ext cx="61913" cy="5715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12" name="Oval 111"/>
                <p:cNvSpPr/>
                <p:nvPr/>
              </p:nvSpPr>
              <p:spPr>
                <a:xfrm>
                  <a:off x="7038975" y="1458913"/>
                  <a:ext cx="63500" cy="5715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105" name="Oval 104"/>
              <p:cNvSpPr/>
              <p:nvPr/>
            </p:nvSpPr>
            <p:spPr>
              <a:xfrm>
                <a:off x="2352675" y="2479674"/>
                <a:ext cx="61913" cy="5715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78870" name="TextBox 137"/>
            <p:cNvSpPr txBox="1">
              <a:spLocks noChangeArrowheads="1"/>
            </p:cNvSpPr>
            <p:nvPr/>
          </p:nvSpPr>
          <p:spPr bwMode="auto">
            <a:xfrm>
              <a:off x="3997514" y="2819400"/>
              <a:ext cx="225088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en-US" sz="1800" dirty="0">
                  <a:latin typeface="+mn-lt"/>
                </a:rPr>
                <a:t>S</a:t>
              </a:r>
              <a:r>
                <a:rPr lang="en-US" altLang="en-US" sz="1800" dirty="0" smtClean="0">
                  <a:latin typeface="+mn-lt"/>
                </a:rPr>
                <a:t>pinning disc confocal</a:t>
              </a:r>
              <a:endParaRPr lang="en-US" altLang="en-US" sz="1800" dirty="0">
                <a:latin typeface="+mn-lt"/>
              </a:endParaRPr>
            </a:p>
          </p:txBody>
        </p:sp>
        <p:cxnSp>
          <p:nvCxnSpPr>
            <p:cNvPr id="5" name="Straight Connector 4"/>
            <p:cNvCxnSpPr/>
            <p:nvPr/>
          </p:nvCxnSpPr>
          <p:spPr>
            <a:xfrm>
              <a:off x="3869982" y="2427287"/>
              <a:ext cx="2438400" cy="0"/>
            </a:xfrm>
            <a:prstGeom prst="line">
              <a:avLst/>
            </a:prstGeom>
            <a:ln w="12700" cmpd="sng"/>
          </p:spPr>
          <p:style>
            <a:lnRef idx="2">
              <a:schemeClr val="accent1"/>
            </a:lnRef>
            <a:fillRef idx="0">
              <a:schemeClr val="accent1"/>
            </a:fillRef>
            <a:effectRef idx="1">
              <a:schemeClr val="accent1"/>
            </a:effectRef>
            <a:fontRef idx="minor">
              <a:schemeClr val="tx1"/>
            </a:fontRef>
          </p:style>
        </p:cxnSp>
        <p:cxnSp>
          <p:nvCxnSpPr>
            <p:cNvPr id="97" name="Straight Connector 96"/>
            <p:cNvCxnSpPr/>
            <p:nvPr/>
          </p:nvCxnSpPr>
          <p:spPr>
            <a:xfrm>
              <a:off x="3869982" y="2503487"/>
              <a:ext cx="2438400" cy="0"/>
            </a:xfrm>
            <a:prstGeom prst="line">
              <a:avLst/>
            </a:prstGeom>
            <a:ln w="12700" cmpd="sng"/>
          </p:spPr>
          <p:style>
            <a:lnRef idx="2">
              <a:schemeClr val="accent1"/>
            </a:lnRef>
            <a:fillRef idx="0">
              <a:schemeClr val="accent1"/>
            </a:fillRef>
            <a:effectRef idx="1">
              <a:schemeClr val="accent1"/>
            </a:effectRef>
            <a:fontRef idx="minor">
              <a:schemeClr val="tx1"/>
            </a:fontRef>
          </p:style>
        </p:cxnSp>
        <p:cxnSp>
          <p:nvCxnSpPr>
            <p:cNvPr id="101" name="Straight Arrow Connector 100"/>
            <p:cNvCxnSpPr/>
            <p:nvPr/>
          </p:nvCxnSpPr>
          <p:spPr>
            <a:xfrm flipH="1" flipV="1">
              <a:off x="5089182" y="1987172"/>
              <a:ext cx="10718" cy="380999"/>
            </a:xfrm>
            <a:prstGeom prst="straightConnector1">
              <a:avLst/>
            </a:prstGeom>
            <a:ln w="12700" cmpd="sng">
              <a:solidFill>
                <a:schemeClr val="tx1"/>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a:off x="4022382" y="3722132"/>
              <a:ext cx="22098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113" name="Straight Connector 112"/>
            <p:cNvCxnSpPr/>
            <p:nvPr/>
          </p:nvCxnSpPr>
          <p:spPr>
            <a:xfrm>
              <a:off x="4022382" y="3855482"/>
              <a:ext cx="22098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114" name="Straight Connector 113"/>
            <p:cNvCxnSpPr/>
            <p:nvPr/>
          </p:nvCxnSpPr>
          <p:spPr>
            <a:xfrm>
              <a:off x="4022382" y="4122182"/>
              <a:ext cx="22098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123" name="Straight Connector 122"/>
            <p:cNvCxnSpPr/>
            <p:nvPr/>
          </p:nvCxnSpPr>
          <p:spPr>
            <a:xfrm>
              <a:off x="4022382" y="4255532"/>
              <a:ext cx="22098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124" name="Straight Connector 123"/>
            <p:cNvCxnSpPr/>
            <p:nvPr/>
          </p:nvCxnSpPr>
          <p:spPr>
            <a:xfrm>
              <a:off x="4022382" y="4388882"/>
              <a:ext cx="22098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125" name="Straight Connector 124"/>
            <p:cNvCxnSpPr/>
            <p:nvPr/>
          </p:nvCxnSpPr>
          <p:spPr>
            <a:xfrm>
              <a:off x="4022382" y="4522232"/>
              <a:ext cx="22098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126" name="Straight Connector 125"/>
            <p:cNvCxnSpPr/>
            <p:nvPr/>
          </p:nvCxnSpPr>
          <p:spPr>
            <a:xfrm>
              <a:off x="4022382" y="4655582"/>
              <a:ext cx="22098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136" name="Straight Connector 135"/>
            <p:cNvCxnSpPr/>
            <p:nvPr/>
          </p:nvCxnSpPr>
          <p:spPr>
            <a:xfrm>
              <a:off x="4022382" y="4788932"/>
              <a:ext cx="22098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137" name="Straight Connector 136"/>
            <p:cNvCxnSpPr/>
            <p:nvPr/>
          </p:nvCxnSpPr>
          <p:spPr>
            <a:xfrm>
              <a:off x="4022382" y="3988832"/>
              <a:ext cx="22098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sp>
          <p:nvSpPr>
            <p:cNvPr id="58" name="TextBox 57"/>
            <p:cNvSpPr txBox="1"/>
            <p:nvPr/>
          </p:nvSpPr>
          <p:spPr>
            <a:xfrm>
              <a:off x="6324600" y="3733800"/>
              <a:ext cx="2695870" cy="923330"/>
            </a:xfrm>
            <a:prstGeom prst="rect">
              <a:avLst/>
            </a:prstGeom>
            <a:noFill/>
          </p:spPr>
          <p:txBody>
            <a:bodyPr wrap="none" rtlCol="0">
              <a:spAutoFit/>
            </a:bodyPr>
            <a:lstStyle/>
            <a:p>
              <a:r>
                <a:rPr lang="en-US" dirty="0" smtClean="0"/>
                <a:t>Quite fast (&gt;=1s per stack)</a:t>
              </a:r>
            </a:p>
            <a:p>
              <a:r>
                <a:rPr lang="en-US" dirty="0"/>
                <a:t>b</a:t>
              </a:r>
              <a:r>
                <a:rPr lang="en-US" dirty="0" smtClean="0"/>
                <a:t>ut 3-D data </a:t>
              </a:r>
            </a:p>
            <a:p>
              <a:r>
                <a:rPr lang="en-US" dirty="0"/>
                <a:t>a</a:t>
              </a:r>
              <a:r>
                <a:rPr lang="en-US" dirty="0" smtClean="0"/>
                <a:t>nd 3-D analysis</a:t>
              </a:r>
              <a:endParaRPr lang="en-US" dirty="0"/>
            </a:p>
          </p:txBody>
        </p:sp>
      </p:grpSp>
      <p:grpSp>
        <p:nvGrpSpPr>
          <p:cNvPr id="7" name="Group 6"/>
          <p:cNvGrpSpPr/>
          <p:nvPr/>
        </p:nvGrpSpPr>
        <p:grpSpPr>
          <a:xfrm>
            <a:off x="3962400" y="5029200"/>
            <a:ext cx="4267200" cy="1219200"/>
            <a:chOff x="3962400" y="5029200"/>
            <a:chExt cx="4267200" cy="1219200"/>
          </a:xfrm>
        </p:grpSpPr>
        <p:grpSp>
          <p:nvGrpSpPr>
            <p:cNvPr id="2" name="Group 1"/>
            <p:cNvGrpSpPr/>
            <p:nvPr/>
          </p:nvGrpSpPr>
          <p:grpSpPr>
            <a:xfrm>
              <a:off x="4038601" y="5029200"/>
              <a:ext cx="4190999" cy="762000"/>
              <a:chOff x="4038601" y="5029200"/>
              <a:chExt cx="4190999" cy="762000"/>
            </a:xfrm>
          </p:grpSpPr>
          <p:cxnSp>
            <p:nvCxnSpPr>
              <p:cNvPr id="28" name="Straight Arrow Connector 27"/>
              <p:cNvCxnSpPr/>
              <p:nvPr/>
            </p:nvCxnSpPr>
            <p:spPr>
              <a:xfrm>
                <a:off x="5105401" y="5029200"/>
                <a:ext cx="0" cy="60960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47" name="Straight Connector 146"/>
              <p:cNvCxnSpPr/>
              <p:nvPr/>
            </p:nvCxnSpPr>
            <p:spPr>
              <a:xfrm>
                <a:off x="4038601" y="5791200"/>
                <a:ext cx="2209800" cy="0"/>
              </a:xfrm>
              <a:prstGeom prst="line">
                <a:avLst/>
              </a:prstGeom>
              <a:ln w="57150" cmpd="sng">
                <a:solidFill>
                  <a:schemeClr val="accent3"/>
                </a:solidFill>
              </a:ln>
            </p:spPr>
            <p:style>
              <a:lnRef idx="2">
                <a:schemeClr val="accent1"/>
              </a:lnRef>
              <a:fillRef idx="0">
                <a:schemeClr val="accent1"/>
              </a:fillRef>
              <a:effectRef idx="1">
                <a:schemeClr val="accent1"/>
              </a:effectRef>
              <a:fontRef idx="minor">
                <a:schemeClr val="tx1"/>
              </a:fontRef>
            </p:style>
          </p:cxnSp>
          <p:sp>
            <p:nvSpPr>
              <p:cNvPr id="149" name="TextBox 148"/>
              <p:cNvSpPr txBox="1"/>
              <p:nvPr/>
            </p:nvSpPr>
            <p:spPr>
              <a:xfrm>
                <a:off x="5257801" y="5072357"/>
                <a:ext cx="2971799" cy="369332"/>
              </a:xfrm>
              <a:prstGeom prst="rect">
                <a:avLst/>
              </a:prstGeom>
              <a:noFill/>
            </p:spPr>
            <p:txBody>
              <a:bodyPr wrap="square" rtlCol="0">
                <a:spAutoFit/>
              </a:bodyPr>
              <a:lstStyle/>
              <a:p>
                <a:r>
                  <a:rPr lang="en-US" dirty="0" smtClean="0"/>
                  <a:t>on-the-fly sum projection?!</a:t>
                </a:r>
              </a:p>
            </p:txBody>
          </p:sp>
        </p:grpSp>
        <p:sp>
          <p:nvSpPr>
            <p:cNvPr id="4" name="TextBox 3"/>
            <p:cNvSpPr txBox="1"/>
            <p:nvPr/>
          </p:nvSpPr>
          <p:spPr>
            <a:xfrm>
              <a:off x="3962400" y="5879068"/>
              <a:ext cx="3294930" cy="369332"/>
            </a:xfrm>
            <a:prstGeom prst="rect">
              <a:avLst/>
            </a:prstGeom>
            <a:noFill/>
          </p:spPr>
          <p:txBody>
            <a:bodyPr wrap="none" rtlCol="0">
              <a:spAutoFit/>
            </a:bodyPr>
            <a:lstStyle/>
            <a:p>
              <a:r>
                <a:rPr lang="en-US" dirty="0" smtClean="0"/>
                <a:t>10x less data, simpler 2D analysis</a:t>
              </a:r>
              <a:endParaRPr lang="en-US" dirty="0"/>
            </a:p>
          </p:txBody>
        </p:sp>
      </p:grpSp>
    </p:spTree>
    <p:extLst>
      <p:ext uri="{BB962C8B-B14F-4D97-AF65-F5344CB8AC3E}">
        <p14:creationId xmlns:p14="http://schemas.microsoft.com/office/powerpoint/2010/main" val="92107660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err="1" smtClean="0"/>
              <a:t>Widefield</a:t>
            </a:r>
            <a:r>
              <a:rPr lang="en-US" dirty="0" smtClean="0"/>
              <a:t> stack with high NA lens</a:t>
            </a:r>
            <a:endParaRPr lang="en-US" dirty="0"/>
          </a:p>
        </p:txBody>
      </p:sp>
      <p:grpSp>
        <p:nvGrpSpPr>
          <p:cNvPr id="29" name="Group 102"/>
          <p:cNvGrpSpPr>
            <a:grpSpLocks/>
          </p:cNvGrpSpPr>
          <p:nvPr/>
        </p:nvGrpSpPr>
        <p:grpSpPr bwMode="auto">
          <a:xfrm>
            <a:off x="931863" y="1574006"/>
            <a:ext cx="2420937" cy="1173163"/>
            <a:chOff x="627062" y="1447800"/>
            <a:chExt cx="2420938" cy="1173162"/>
          </a:xfrm>
        </p:grpSpPr>
        <p:grpSp>
          <p:nvGrpSpPr>
            <p:cNvPr id="30" name="Group 103"/>
            <p:cNvGrpSpPr>
              <a:grpSpLocks/>
            </p:cNvGrpSpPr>
            <p:nvPr/>
          </p:nvGrpSpPr>
          <p:grpSpPr bwMode="auto">
            <a:xfrm>
              <a:off x="627062" y="1447800"/>
              <a:ext cx="2420938" cy="1173162"/>
              <a:chOff x="6019800" y="1371600"/>
              <a:chExt cx="2420938" cy="1173162"/>
            </a:xfrm>
          </p:grpSpPr>
          <p:sp>
            <p:nvSpPr>
              <p:cNvPr id="32" name="Freeform 31"/>
              <p:cNvSpPr/>
              <p:nvPr/>
            </p:nvSpPr>
            <p:spPr>
              <a:xfrm>
                <a:off x="6019800" y="1371600"/>
                <a:ext cx="2420938" cy="1173162"/>
              </a:xfrm>
              <a:custGeom>
                <a:avLst/>
                <a:gdLst>
                  <a:gd name="connsiteX0" fmla="*/ 37785 w 2969911"/>
                  <a:gd name="connsiteY0" fmla="*/ 1443391 h 1443391"/>
                  <a:gd name="connsiteX1" fmla="*/ 1874142 w 2969911"/>
                  <a:gd name="connsiteY1" fmla="*/ 1413163 h 1443391"/>
                  <a:gd name="connsiteX2" fmla="*/ 2675187 w 2969911"/>
                  <a:gd name="connsiteY2" fmla="*/ 1443391 h 1443391"/>
                  <a:gd name="connsiteX3" fmla="*/ 2969911 w 2969911"/>
                  <a:gd name="connsiteY3" fmla="*/ 1435834 h 1443391"/>
                  <a:gd name="connsiteX4" fmla="*/ 2894341 w 2969911"/>
                  <a:gd name="connsiteY4" fmla="*/ 1148667 h 1443391"/>
                  <a:gd name="connsiteX5" fmla="*/ 2644959 w 2969911"/>
                  <a:gd name="connsiteY5" fmla="*/ 1020198 h 1443391"/>
                  <a:gd name="connsiteX6" fmla="*/ 2576945 w 2969911"/>
                  <a:gd name="connsiteY6" fmla="*/ 997527 h 1443391"/>
                  <a:gd name="connsiteX7" fmla="*/ 2546717 w 2969911"/>
                  <a:gd name="connsiteY7" fmla="*/ 989970 h 1443391"/>
                  <a:gd name="connsiteX8" fmla="*/ 2425805 w 2969911"/>
                  <a:gd name="connsiteY8" fmla="*/ 755702 h 1443391"/>
                  <a:gd name="connsiteX9" fmla="*/ 2418248 w 2969911"/>
                  <a:gd name="connsiteY9" fmla="*/ 634790 h 1443391"/>
                  <a:gd name="connsiteX10" fmla="*/ 2433362 w 2969911"/>
                  <a:gd name="connsiteY10" fmla="*/ 468535 h 1443391"/>
                  <a:gd name="connsiteX11" fmla="*/ 2425805 w 2969911"/>
                  <a:gd name="connsiteY11" fmla="*/ 347623 h 1443391"/>
                  <a:gd name="connsiteX12" fmla="*/ 2251993 w 2969911"/>
                  <a:gd name="connsiteY12" fmla="*/ 226710 h 1443391"/>
                  <a:gd name="connsiteX13" fmla="*/ 2191537 w 2969911"/>
                  <a:gd name="connsiteY13" fmla="*/ 204039 h 1443391"/>
                  <a:gd name="connsiteX14" fmla="*/ 2161309 w 2969911"/>
                  <a:gd name="connsiteY14" fmla="*/ 196482 h 1443391"/>
                  <a:gd name="connsiteX15" fmla="*/ 1964826 w 2969911"/>
                  <a:gd name="connsiteY15" fmla="*/ 128469 h 1443391"/>
                  <a:gd name="connsiteX16" fmla="*/ 1314922 w 2969911"/>
                  <a:gd name="connsiteY16" fmla="*/ 0 h 1443391"/>
                  <a:gd name="connsiteX17" fmla="*/ 989970 w 2969911"/>
                  <a:gd name="connsiteY17" fmla="*/ 105798 h 1443391"/>
                  <a:gd name="connsiteX18" fmla="*/ 642347 w 2969911"/>
                  <a:gd name="connsiteY18" fmla="*/ 68013 h 1443391"/>
                  <a:gd name="connsiteX19" fmla="*/ 544106 w 2969911"/>
                  <a:gd name="connsiteY19" fmla="*/ 83127 h 1443391"/>
                  <a:gd name="connsiteX20" fmla="*/ 506321 w 2969911"/>
                  <a:gd name="connsiteY20" fmla="*/ 90684 h 1443391"/>
                  <a:gd name="connsiteX21" fmla="*/ 483650 w 2969911"/>
                  <a:gd name="connsiteY21" fmla="*/ 98241 h 1443391"/>
                  <a:gd name="connsiteX22" fmla="*/ 249382 w 2969911"/>
                  <a:gd name="connsiteY22" fmla="*/ 249381 h 1443391"/>
                  <a:gd name="connsiteX23" fmla="*/ 211597 w 2969911"/>
                  <a:gd name="connsiteY23" fmla="*/ 309838 h 1443391"/>
                  <a:gd name="connsiteX24" fmla="*/ 204040 w 2969911"/>
                  <a:gd name="connsiteY24" fmla="*/ 460978 h 1443391"/>
                  <a:gd name="connsiteX25" fmla="*/ 120912 w 2969911"/>
                  <a:gd name="connsiteY25" fmla="*/ 838829 h 1443391"/>
                  <a:gd name="connsiteX26" fmla="*/ 0 w 2969911"/>
                  <a:gd name="connsiteY26" fmla="*/ 1231795 h 1443391"/>
                  <a:gd name="connsiteX27" fmla="*/ 37785 w 2969911"/>
                  <a:gd name="connsiteY27" fmla="*/ 1443391 h 1443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969911" h="1443391">
                    <a:moveTo>
                      <a:pt x="37785" y="1443391"/>
                    </a:moveTo>
                    <a:lnTo>
                      <a:pt x="1874142" y="1413163"/>
                    </a:lnTo>
                    <a:lnTo>
                      <a:pt x="2675187" y="1443391"/>
                    </a:lnTo>
                    <a:lnTo>
                      <a:pt x="2969911" y="1435834"/>
                    </a:lnTo>
                    <a:lnTo>
                      <a:pt x="2894341" y="1148667"/>
                    </a:lnTo>
                    <a:lnTo>
                      <a:pt x="2644959" y="1020198"/>
                    </a:lnTo>
                    <a:cubicBezTo>
                      <a:pt x="2622288" y="1012641"/>
                      <a:pt x="2599786" y="1004555"/>
                      <a:pt x="2576945" y="997527"/>
                    </a:cubicBezTo>
                    <a:cubicBezTo>
                      <a:pt x="2567018" y="994473"/>
                      <a:pt x="2546717" y="989970"/>
                      <a:pt x="2546717" y="989970"/>
                    </a:cubicBezTo>
                    <a:lnTo>
                      <a:pt x="2425805" y="755702"/>
                    </a:lnTo>
                    <a:lnTo>
                      <a:pt x="2418248" y="634790"/>
                    </a:lnTo>
                    <a:lnTo>
                      <a:pt x="2433362" y="468535"/>
                    </a:lnTo>
                    <a:lnTo>
                      <a:pt x="2425805" y="347623"/>
                    </a:lnTo>
                    <a:lnTo>
                      <a:pt x="2251993" y="226710"/>
                    </a:lnTo>
                    <a:cubicBezTo>
                      <a:pt x="2231841" y="219153"/>
                      <a:pt x="2211955" y="210845"/>
                      <a:pt x="2191537" y="204039"/>
                    </a:cubicBezTo>
                    <a:cubicBezTo>
                      <a:pt x="2181684" y="200755"/>
                      <a:pt x="2161309" y="196482"/>
                      <a:pt x="2161309" y="196482"/>
                    </a:cubicBezTo>
                    <a:lnTo>
                      <a:pt x="1964826" y="128469"/>
                    </a:lnTo>
                    <a:lnTo>
                      <a:pt x="1314922" y="0"/>
                    </a:lnTo>
                    <a:lnTo>
                      <a:pt x="989970" y="105798"/>
                    </a:lnTo>
                    <a:lnTo>
                      <a:pt x="642347" y="68013"/>
                    </a:lnTo>
                    <a:cubicBezTo>
                      <a:pt x="535264" y="79911"/>
                      <a:pt x="609553" y="68583"/>
                      <a:pt x="544106" y="83127"/>
                    </a:cubicBezTo>
                    <a:cubicBezTo>
                      <a:pt x="531567" y="85913"/>
                      <a:pt x="518782" y="87569"/>
                      <a:pt x="506321" y="90684"/>
                    </a:cubicBezTo>
                    <a:cubicBezTo>
                      <a:pt x="498593" y="92616"/>
                      <a:pt x="483650" y="98241"/>
                      <a:pt x="483650" y="98241"/>
                    </a:cubicBezTo>
                    <a:lnTo>
                      <a:pt x="249382" y="249381"/>
                    </a:lnTo>
                    <a:cubicBezTo>
                      <a:pt x="210133" y="304331"/>
                      <a:pt x="211597" y="280611"/>
                      <a:pt x="211597" y="309838"/>
                    </a:cubicBezTo>
                    <a:lnTo>
                      <a:pt x="204040" y="460978"/>
                    </a:lnTo>
                    <a:lnTo>
                      <a:pt x="120912" y="838829"/>
                    </a:lnTo>
                    <a:lnTo>
                      <a:pt x="0" y="1231795"/>
                    </a:lnTo>
                    <a:lnTo>
                      <a:pt x="37785" y="1443391"/>
                    </a:ln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sp>
            <p:nvSpPr>
              <p:cNvPr id="33" name="Oval 32"/>
              <p:cNvSpPr/>
              <p:nvPr/>
            </p:nvSpPr>
            <p:spPr>
              <a:xfrm>
                <a:off x="6308725" y="1544638"/>
                <a:ext cx="1055687" cy="928686"/>
              </a:xfrm>
              <a:prstGeom prst="ellipse">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sp>
            <p:nvSpPr>
              <p:cNvPr id="34" name="Oval 33"/>
              <p:cNvSpPr/>
              <p:nvPr/>
            </p:nvSpPr>
            <p:spPr>
              <a:xfrm>
                <a:off x="6208712" y="2354262"/>
                <a:ext cx="61913" cy="5715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5" name="Oval 34"/>
              <p:cNvSpPr/>
              <p:nvPr/>
            </p:nvSpPr>
            <p:spPr>
              <a:xfrm>
                <a:off x="7616826" y="1981199"/>
                <a:ext cx="61912" cy="5715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6" name="Oval 35"/>
              <p:cNvSpPr/>
              <p:nvPr/>
            </p:nvSpPr>
            <p:spPr>
              <a:xfrm>
                <a:off x="7448551" y="1722438"/>
                <a:ext cx="61912" cy="5715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7" name="Oval 36"/>
              <p:cNvSpPr/>
              <p:nvPr/>
            </p:nvSpPr>
            <p:spPr>
              <a:xfrm>
                <a:off x="7745413" y="1738313"/>
                <a:ext cx="61913" cy="5715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8" name="Oval 37"/>
              <p:cNvSpPr/>
              <p:nvPr/>
            </p:nvSpPr>
            <p:spPr>
              <a:xfrm>
                <a:off x="7038975" y="1458913"/>
                <a:ext cx="63500" cy="5715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31" name="Oval 30"/>
            <p:cNvSpPr/>
            <p:nvPr/>
          </p:nvSpPr>
          <p:spPr>
            <a:xfrm>
              <a:off x="2352675" y="2479674"/>
              <a:ext cx="61913" cy="5715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grpSp>
        <p:nvGrpSpPr>
          <p:cNvPr id="39" name="Group 61"/>
          <p:cNvGrpSpPr>
            <a:grpSpLocks/>
          </p:cNvGrpSpPr>
          <p:nvPr/>
        </p:nvGrpSpPr>
        <p:grpSpPr bwMode="auto">
          <a:xfrm>
            <a:off x="2095500" y="1549400"/>
            <a:ext cx="881062" cy="1263650"/>
            <a:chOff x="5540966" y="3266873"/>
            <a:chExt cx="881349" cy="1264577"/>
          </a:xfrm>
        </p:grpSpPr>
        <p:sp>
          <p:nvSpPr>
            <p:cNvPr id="40" name="Freeform 39"/>
            <p:cNvSpPr>
              <a:spLocks/>
            </p:cNvSpPr>
            <p:nvPr/>
          </p:nvSpPr>
          <p:spPr bwMode="auto">
            <a:xfrm>
              <a:off x="5995315" y="3266873"/>
              <a:ext cx="427000" cy="1264577"/>
            </a:xfrm>
            <a:custGeom>
              <a:avLst/>
              <a:gdLst>
                <a:gd name="T0" fmla="*/ 416052 w 427000"/>
                <a:gd name="T1" fmla="*/ 1264577 h 1264577"/>
                <a:gd name="T2" fmla="*/ 11 w 427000"/>
                <a:gd name="T3" fmla="*/ 635026 h 1264577"/>
                <a:gd name="T4" fmla="*/ 427000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41" name="Freeform 40"/>
            <p:cNvSpPr>
              <a:spLocks/>
            </p:cNvSpPr>
            <p:nvPr/>
          </p:nvSpPr>
          <p:spPr bwMode="auto">
            <a:xfrm flipH="1">
              <a:off x="5540966" y="3266873"/>
              <a:ext cx="404197" cy="1264577"/>
            </a:xfrm>
            <a:custGeom>
              <a:avLst/>
              <a:gdLst>
                <a:gd name="T0" fmla="*/ 393834 w 427000"/>
                <a:gd name="T1" fmla="*/ 1264577 h 1264577"/>
                <a:gd name="T2" fmla="*/ 10 w 427000"/>
                <a:gd name="T3" fmla="*/ 635026 h 1264577"/>
                <a:gd name="T4" fmla="*/ 404197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grpSp>
      <p:sp>
        <p:nvSpPr>
          <p:cNvPr id="69" name="TextBox 137"/>
          <p:cNvSpPr txBox="1">
            <a:spLocks noChangeArrowheads="1"/>
          </p:cNvSpPr>
          <p:nvPr/>
        </p:nvSpPr>
        <p:spPr bwMode="auto">
          <a:xfrm>
            <a:off x="1143000" y="2899569"/>
            <a:ext cx="1839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en-US" sz="1800" dirty="0" err="1" smtClean="0"/>
              <a:t>Widefield</a:t>
            </a:r>
            <a:r>
              <a:rPr lang="en-US" altLang="en-US" sz="1800" dirty="0" smtClean="0"/>
              <a:t> NA0.9</a:t>
            </a:r>
            <a:endParaRPr lang="en-US" altLang="en-US" sz="1800" dirty="0"/>
          </a:p>
        </p:txBody>
      </p:sp>
      <p:grpSp>
        <p:nvGrpSpPr>
          <p:cNvPr id="71" name="Group 61"/>
          <p:cNvGrpSpPr>
            <a:grpSpLocks/>
          </p:cNvGrpSpPr>
          <p:nvPr/>
        </p:nvGrpSpPr>
        <p:grpSpPr bwMode="auto">
          <a:xfrm>
            <a:off x="1962150" y="1549400"/>
            <a:ext cx="881062" cy="1263650"/>
            <a:chOff x="5540966" y="3266873"/>
            <a:chExt cx="881349" cy="1264577"/>
          </a:xfrm>
        </p:grpSpPr>
        <p:sp>
          <p:nvSpPr>
            <p:cNvPr id="72" name="Freeform 71"/>
            <p:cNvSpPr>
              <a:spLocks/>
            </p:cNvSpPr>
            <p:nvPr/>
          </p:nvSpPr>
          <p:spPr bwMode="auto">
            <a:xfrm>
              <a:off x="5995315" y="3266873"/>
              <a:ext cx="427000" cy="1264577"/>
            </a:xfrm>
            <a:custGeom>
              <a:avLst/>
              <a:gdLst>
                <a:gd name="T0" fmla="*/ 416052 w 427000"/>
                <a:gd name="T1" fmla="*/ 1264577 h 1264577"/>
                <a:gd name="T2" fmla="*/ 11 w 427000"/>
                <a:gd name="T3" fmla="*/ 635026 h 1264577"/>
                <a:gd name="T4" fmla="*/ 427000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73" name="Freeform 72"/>
            <p:cNvSpPr>
              <a:spLocks/>
            </p:cNvSpPr>
            <p:nvPr/>
          </p:nvSpPr>
          <p:spPr bwMode="auto">
            <a:xfrm flipH="1">
              <a:off x="5540966" y="3266873"/>
              <a:ext cx="404197" cy="1264577"/>
            </a:xfrm>
            <a:custGeom>
              <a:avLst/>
              <a:gdLst>
                <a:gd name="T0" fmla="*/ 393834 w 427000"/>
                <a:gd name="T1" fmla="*/ 1264577 h 1264577"/>
                <a:gd name="T2" fmla="*/ 10 w 427000"/>
                <a:gd name="T3" fmla="*/ 635026 h 1264577"/>
                <a:gd name="T4" fmla="*/ 404197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grpSp>
      <p:grpSp>
        <p:nvGrpSpPr>
          <p:cNvPr id="74" name="Group 61"/>
          <p:cNvGrpSpPr>
            <a:grpSpLocks/>
          </p:cNvGrpSpPr>
          <p:nvPr/>
        </p:nvGrpSpPr>
        <p:grpSpPr bwMode="auto">
          <a:xfrm>
            <a:off x="1828800" y="1549400"/>
            <a:ext cx="881062" cy="1263650"/>
            <a:chOff x="5540966" y="3266873"/>
            <a:chExt cx="881349" cy="1264577"/>
          </a:xfrm>
        </p:grpSpPr>
        <p:sp>
          <p:nvSpPr>
            <p:cNvPr id="75" name="Freeform 74"/>
            <p:cNvSpPr>
              <a:spLocks/>
            </p:cNvSpPr>
            <p:nvPr/>
          </p:nvSpPr>
          <p:spPr bwMode="auto">
            <a:xfrm>
              <a:off x="5995315" y="3266873"/>
              <a:ext cx="427000" cy="1264577"/>
            </a:xfrm>
            <a:custGeom>
              <a:avLst/>
              <a:gdLst>
                <a:gd name="T0" fmla="*/ 416052 w 427000"/>
                <a:gd name="T1" fmla="*/ 1264577 h 1264577"/>
                <a:gd name="T2" fmla="*/ 11 w 427000"/>
                <a:gd name="T3" fmla="*/ 635026 h 1264577"/>
                <a:gd name="T4" fmla="*/ 427000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76" name="Freeform 75"/>
            <p:cNvSpPr>
              <a:spLocks/>
            </p:cNvSpPr>
            <p:nvPr/>
          </p:nvSpPr>
          <p:spPr bwMode="auto">
            <a:xfrm flipH="1">
              <a:off x="5540966" y="3266873"/>
              <a:ext cx="404197" cy="1264577"/>
            </a:xfrm>
            <a:custGeom>
              <a:avLst/>
              <a:gdLst>
                <a:gd name="T0" fmla="*/ 393834 w 427000"/>
                <a:gd name="T1" fmla="*/ 1264577 h 1264577"/>
                <a:gd name="T2" fmla="*/ 10 w 427000"/>
                <a:gd name="T3" fmla="*/ 635026 h 1264577"/>
                <a:gd name="T4" fmla="*/ 404197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grpSp>
      <p:grpSp>
        <p:nvGrpSpPr>
          <p:cNvPr id="77" name="Group 61"/>
          <p:cNvGrpSpPr>
            <a:grpSpLocks/>
          </p:cNvGrpSpPr>
          <p:nvPr/>
        </p:nvGrpSpPr>
        <p:grpSpPr bwMode="auto">
          <a:xfrm>
            <a:off x="2228850" y="1549400"/>
            <a:ext cx="881062" cy="1263650"/>
            <a:chOff x="5540966" y="3266873"/>
            <a:chExt cx="881349" cy="1264577"/>
          </a:xfrm>
        </p:grpSpPr>
        <p:sp>
          <p:nvSpPr>
            <p:cNvPr id="78" name="Freeform 77"/>
            <p:cNvSpPr>
              <a:spLocks/>
            </p:cNvSpPr>
            <p:nvPr/>
          </p:nvSpPr>
          <p:spPr bwMode="auto">
            <a:xfrm>
              <a:off x="5995315" y="3266873"/>
              <a:ext cx="427000" cy="1264577"/>
            </a:xfrm>
            <a:custGeom>
              <a:avLst/>
              <a:gdLst>
                <a:gd name="T0" fmla="*/ 416052 w 427000"/>
                <a:gd name="T1" fmla="*/ 1264577 h 1264577"/>
                <a:gd name="T2" fmla="*/ 11 w 427000"/>
                <a:gd name="T3" fmla="*/ 635026 h 1264577"/>
                <a:gd name="T4" fmla="*/ 427000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79" name="Freeform 78"/>
            <p:cNvSpPr>
              <a:spLocks/>
            </p:cNvSpPr>
            <p:nvPr/>
          </p:nvSpPr>
          <p:spPr bwMode="auto">
            <a:xfrm flipH="1">
              <a:off x="5540966" y="3266873"/>
              <a:ext cx="404197" cy="1264577"/>
            </a:xfrm>
            <a:custGeom>
              <a:avLst/>
              <a:gdLst>
                <a:gd name="T0" fmla="*/ 393834 w 427000"/>
                <a:gd name="T1" fmla="*/ 1264577 h 1264577"/>
                <a:gd name="T2" fmla="*/ 10 w 427000"/>
                <a:gd name="T3" fmla="*/ 635026 h 1264577"/>
                <a:gd name="T4" fmla="*/ 404197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grpSp>
      <p:grpSp>
        <p:nvGrpSpPr>
          <p:cNvPr id="80" name="Group 61"/>
          <p:cNvGrpSpPr>
            <a:grpSpLocks/>
          </p:cNvGrpSpPr>
          <p:nvPr/>
        </p:nvGrpSpPr>
        <p:grpSpPr bwMode="auto">
          <a:xfrm>
            <a:off x="1695450" y="1549400"/>
            <a:ext cx="881062" cy="1263650"/>
            <a:chOff x="5540966" y="3266873"/>
            <a:chExt cx="881349" cy="1264577"/>
          </a:xfrm>
        </p:grpSpPr>
        <p:sp>
          <p:nvSpPr>
            <p:cNvPr id="81" name="Freeform 80"/>
            <p:cNvSpPr>
              <a:spLocks/>
            </p:cNvSpPr>
            <p:nvPr/>
          </p:nvSpPr>
          <p:spPr bwMode="auto">
            <a:xfrm>
              <a:off x="5995315" y="3266873"/>
              <a:ext cx="427000" cy="1264577"/>
            </a:xfrm>
            <a:custGeom>
              <a:avLst/>
              <a:gdLst>
                <a:gd name="T0" fmla="*/ 416052 w 427000"/>
                <a:gd name="T1" fmla="*/ 1264577 h 1264577"/>
                <a:gd name="T2" fmla="*/ 11 w 427000"/>
                <a:gd name="T3" fmla="*/ 635026 h 1264577"/>
                <a:gd name="T4" fmla="*/ 427000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82" name="Freeform 81"/>
            <p:cNvSpPr>
              <a:spLocks/>
            </p:cNvSpPr>
            <p:nvPr/>
          </p:nvSpPr>
          <p:spPr bwMode="auto">
            <a:xfrm flipH="1">
              <a:off x="5540966" y="3266873"/>
              <a:ext cx="404197" cy="1264577"/>
            </a:xfrm>
            <a:custGeom>
              <a:avLst/>
              <a:gdLst>
                <a:gd name="T0" fmla="*/ 393834 w 427000"/>
                <a:gd name="T1" fmla="*/ 1264577 h 1264577"/>
                <a:gd name="T2" fmla="*/ 10 w 427000"/>
                <a:gd name="T3" fmla="*/ 635026 h 1264577"/>
                <a:gd name="T4" fmla="*/ 404197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grpSp>
      <p:grpSp>
        <p:nvGrpSpPr>
          <p:cNvPr id="83" name="Group 61"/>
          <p:cNvGrpSpPr>
            <a:grpSpLocks/>
          </p:cNvGrpSpPr>
          <p:nvPr/>
        </p:nvGrpSpPr>
        <p:grpSpPr bwMode="auto">
          <a:xfrm>
            <a:off x="2362200" y="1549400"/>
            <a:ext cx="881062" cy="1263650"/>
            <a:chOff x="5540966" y="3266873"/>
            <a:chExt cx="881349" cy="1264577"/>
          </a:xfrm>
        </p:grpSpPr>
        <p:sp>
          <p:nvSpPr>
            <p:cNvPr id="84" name="Freeform 83"/>
            <p:cNvSpPr>
              <a:spLocks/>
            </p:cNvSpPr>
            <p:nvPr/>
          </p:nvSpPr>
          <p:spPr bwMode="auto">
            <a:xfrm>
              <a:off x="5995315" y="3266873"/>
              <a:ext cx="427000" cy="1264577"/>
            </a:xfrm>
            <a:custGeom>
              <a:avLst/>
              <a:gdLst>
                <a:gd name="T0" fmla="*/ 416052 w 427000"/>
                <a:gd name="T1" fmla="*/ 1264577 h 1264577"/>
                <a:gd name="T2" fmla="*/ 11 w 427000"/>
                <a:gd name="T3" fmla="*/ 635026 h 1264577"/>
                <a:gd name="T4" fmla="*/ 427000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85" name="Freeform 84"/>
            <p:cNvSpPr>
              <a:spLocks/>
            </p:cNvSpPr>
            <p:nvPr/>
          </p:nvSpPr>
          <p:spPr bwMode="auto">
            <a:xfrm flipH="1">
              <a:off x="5540966" y="3266873"/>
              <a:ext cx="404197" cy="1264577"/>
            </a:xfrm>
            <a:custGeom>
              <a:avLst/>
              <a:gdLst>
                <a:gd name="T0" fmla="*/ 393834 w 427000"/>
                <a:gd name="T1" fmla="*/ 1264577 h 1264577"/>
                <a:gd name="T2" fmla="*/ 10 w 427000"/>
                <a:gd name="T3" fmla="*/ 635026 h 1264577"/>
                <a:gd name="T4" fmla="*/ 404197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grpSp>
      <p:grpSp>
        <p:nvGrpSpPr>
          <p:cNvPr id="86" name="Group 61"/>
          <p:cNvGrpSpPr>
            <a:grpSpLocks/>
          </p:cNvGrpSpPr>
          <p:nvPr/>
        </p:nvGrpSpPr>
        <p:grpSpPr bwMode="auto">
          <a:xfrm>
            <a:off x="1162050" y="1549400"/>
            <a:ext cx="881062" cy="1263650"/>
            <a:chOff x="5540966" y="3266873"/>
            <a:chExt cx="881349" cy="1264577"/>
          </a:xfrm>
        </p:grpSpPr>
        <p:sp>
          <p:nvSpPr>
            <p:cNvPr id="87" name="Freeform 86"/>
            <p:cNvSpPr>
              <a:spLocks/>
            </p:cNvSpPr>
            <p:nvPr/>
          </p:nvSpPr>
          <p:spPr bwMode="auto">
            <a:xfrm>
              <a:off x="5995315" y="3266873"/>
              <a:ext cx="427000" cy="1264577"/>
            </a:xfrm>
            <a:custGeom>
              <a:avLst/>
              <a:gdLst>
                <a:gd name="T0" fmla="*/ 416052 w 427000"/>
                <a:gd name="T1" fmla="*/ 1264577 h 1264577"/>
                <a:gd name="T2" fmla="*/ 11 w 427000"/>
                <a:gd name="T3" fmla="*/ 635026 h 1264577"/>
                <a:gd name="T4" fmla="*/ 427000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88" name="Freeform 87"/>
            <p:cNvSpPr>
              <a:spLocks/>
            </p:cNvSpPr>
            <p:nvPr/>
          </p:nvSpPr>
          <p:spPr bwMode="auto">
            <a:xfrm flipH="1">
              <a:off x="5540966" y="3266873"/>
              <a:ext cx="404197" cy="1264577"/>
            </a:xfrm>
            <a:custGeom>
              <a:avLst/>
              <a:gdLst>
                <a:gd name="T0" fmla="*/ 393834 w 427000"/>
                <a:gd name="T1" fmla="*/ 1264577 h 1264577"/>
                <a:gd name="T2" fmla="*/ 10 w 427000"/>
                <a:gd name="T3" fmla="*/ 635026 h 1264577"/>
                <a:gd name="T4" fmla="*/ 404197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grpSp>
      <p:grpSp>
        <p:nvGrpSpPr>
          <p:cNvPr id="89" name="Group 61"/>
          <p:cNvGrpSpPr>
            <a:grpSpLocks/>
          </p:cNvGrpSpPr>
          <p:nvPr/>
        </p:nvGrpSpPr>
        <p:grpSpPr bwMode="auto">
          <a:xfrm>
            <a:off x="1028700" y="1549400"/>
            <a:ext cx="881062" cy="1263650"/>
            <a:chOff x="5540966" y="3266873"/>
            <a:chExt cx="881349" cy="1264577"/>
          </a:xfrm>
        </p:grpSpPr>
        <p:sp>
          <p:nvSpPr>
            <p:cNvPr id="90" name="Freeform 89"/>
            <p:cNvSpPr>
              <a:spLocks/>
            </p:cNvSpPr>
            <p:nvPr/>
          </p:nvSpPr>
          <p:spPr bwMode="auto">
            <a:xfrm>
              <a:off x="5995315" y="3266873"/>
              <a:ext cx="427000" cy="1264577"/>
            </a:xfrm>
            <a:custGeom>
              <a:avLst/>
              <a:gdLst>
                <a:gd name="T0" fmla="*/ 416052 w 427000"/>
                <a:gd name="T1" fmla="*/ 1264577 h 1264577"/>
                <a:gd name="T2" fmla="*/ 11 w 427000"/>
                <a:gd name="T3" fmla="*/ 635026 h 1264577"/>
                <a:gd name="T4" fmla="*/ 427000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91" name="Freeform 90"/>
            <p:cNvSpPr>
              <a:spLocks/>
            </p:cNvSpPr>
            <p:nvPr/>
          </p:nvSpPr>
          <p:spPr bwMode="auto">
            <a:xfrm flipH="1">
              <a:off x="5540966" y="3266873"/>
              <a:ext cx="404197" cy="1264577"/>
            </a:xfrm>
            <a:custGeom>
              <a:avLst/>
              <a:gdLst>
                <a:gd name="T0" fmla="*/ 393834 w 427000"/>
                <a:gd name="T1" fmla="*/ 1264577 h 1264577"/>
                <a:gd name="T2" fmla="*/ 10 w 427000"/>
                <a:gd name="T3" fmla="*/ 635026 h 1264577"/>
                <a:gd name="T4" fmla="*/ 404197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grpSp>
      <p:cxnSp>
        <p:nvCxnSpPr>
          <p:cNvPr id="92" name="Straight Connector 91"/>
          <p:cNvCxnSpPr/>
          <p:nvPr/>
        </p:nvCxnSpPr>
        <p:spPr>
          <a:xfrm>
            <a:off x="1008063" y="3356769"/>
            <a:ext cx="22098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93" name="Straight Connector 92"/>
          <p:cNvCxnSpPr/>
          <p:nvPr/>
        </p:nvCxnSpPr>
        <p:spPr>
          <a:xfrm>
            <a:off x="1008063" y="3490119"/>
            <a:ext cx="22098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94" name="Straight Connector 93"/>
          <p:cNvCxnSpPr/>
          <p:nvPr/>
        </p:nvCxnSpPr>
        <p:spPr>
          <a:xfrm>
            <a:off x="1008063" y="3756819"/>
            <a:ext cx="22098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95" name="Straight Connector 94"/>
          <p:cNvCxnSpPr/>
          <p:nvPr/>
        </p:nvCxnSpPr>
        <p:spPr>
          <a:xfrm>
            <a:off x="1008063" y="3890169"/>
            <a:ext cx="22098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96" name="Straight Connector 95"/>
          <p:cNvCxnSpPr/>
          <p:nvPr/>
        </p:nvCxnSpPr>
        <p:spPr>
          <a:xfrm>
            <a:off x="1008063" y="4023519"/>
            <a:ext cx="22098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97" name="Straight Connector 96"/>
          <p:cNvCxnSpPr/>
          <p:nvPr/>
        </p:nvCxnSpPr>
        <p:spPr>
          <a:xfrm>
            <a:off x="1008063" y="4156869"/>
            <a:ext cx="22098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98" name="Straight Connector 97"/>
          <p:cNvCxnSpPr/>
          <p:nvPr/>
        </p:nvCxnSpPr>
        <p:spPr>
          <a:xfrm>
            <a:off x="1008063" y="4290219"/>
            <a:ext cx="22098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99" name="Straight Connector 98"/>
          <p:cNvCxnSpPr/>
          <p:nvPr/>
        </p:nvCxnSpPr>
        <p:spPr>
          <a:xfrm>
            <a:off x="1008063" y="4423569"/>
            <a:ext cx="22098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100" name="Straight Connector 99"/>
          <p:cNvCxnSpPr/>
          <p:nvPr/>
        </p:nvCxnSpPr>
        <p:spPr>
          <a:xfrm>
            <a:off x="1008063" y="3623469"/>
            <a:ext cx="22098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101" name="Straight Arrow Connector 100"/>
          <p:cNvCxnSpPr/>
          <p:nvPr/>
        </p:nvCxnSpPr>
        <p:spPr>
          <a:xfrm>
            <a:off x="1219200" y="4648200"/>
            <a:ext cx="0" cy="60960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02" name="TextBox 101"/>
          <p:cNvSpPr txBox="1"/>
          <p:nvPr/>
        </p:nvSpPr>
        <p:spPr>
          <a:xfrm>
            <a:off x="1371600" y="4611469"/>
            <a:ext cx="1905000" cy="646331"/>
          </a:xfrm>
          <a:prstGeom prst="rect">
            <a:avLst/>
          </a:prstGeom>
          <a:noFill/>
        </p:spPr>
        <p:txBody>
          <a:bodyPr wrap="square" rtlCol="0">
            <a:spAutoFit/>
          </a:bodyPr>
          <a:lstStyle/>
          <a:p>
            <a:r>
              <a:rPr lang="en-US" dirty="0" err="1"/>
              <a:t>d</a:t>
            </a:r>
            <a:r>
              <a:rPr lang="en-US" dirty="0" err="1" smtClean="0"/>
              <a:t>econvolution</a:t>
            </a:r>
            <a:r>
              <a:rPr lang="en-US" dirty="0" smtClean="0"/>
              <a:t> +</a:t>
            </a:r>
            <a:br>
              <a:rPr lang="en-US" dirty="0" smtClean="0"/>
            </a:br>
            <a:r>
              <a:rPr lang="en-US" dirty="0" smtClean="0"/>
              <a:t>sum projection</a:t>
            </a:r>
            <a:endParaRPr lang="en-US" dirty="0" smtClean="0"/>
          </a:p>
        </p:txBody>
      </p:sp>
      <p:cxnSp>
        <p:nvCxnSpPr>
          <p:cNvPr id="103" name="Straight Connector 102"/>
          <p:cNvCxnSpPr/>
          <p:nvPr/>
        </p:nvCxnSpPr>
        <p:spPr>
          <a:xfrm>
            <a:off x="990600" y="5486400"/>
            <a:ext cx="2209800" cy="0"/>
          </a:xfrm>
          <a:prstGeom prst="line">
            <a:avLst/>
          </a:prstGeom>
          <a:ln w="57150" cmpd="sng">
            <a:solidFill>
              <a:schemeClr val="accent3"/>
            </a:solidFill>
          </a:ln>
        </p:spPr>
        <p:style>
          <a:lnRef idx="2">
            <a:schemeClr val="accent1"/>
          </a:lnRef>
          <a:fillRef idx="0">
            <a:schemeClr val="accent1"/>
          </a:fillRef>
          <a:effectRef idx="1">
            <a:schemeClr val="accent1"/>
          </a:effectRef>
          <a:fontRef idx="minor">
            <a:schemeClr val="tx1"/>
          </a:fontRef>
        </p:style>
      </p:cxnSp>
      <p:grpSp>
        <p:nvGrpSpPr>
          <p:cNvPr id="65" name="Group 61"/>
          <p:cNvGrpSpPr>
            <a:grpSpLocks/>
          </p:cNvGrpSpPr>
          <p:nvPr/>
        </p:nvGrpSpPr>
        <p:grpSpPr bwMode="auto">
          <a:xfrm>
            <a:off x="895350" y="1549400"/>
            <a:ext cx="881062" cy="1263650"/>
            <a:chOff x="5540966" y="3266873"/>
            <a:chExt cx="881349" cy="1264577"/>
          </a:xfrm>
        </p:grpSpPr>
        <p:sp>
          <p:nvSpPr>
            <p:cNvPr id="66" name="Freeform 65"/>
            <p:cNvSpPr>
              <a:spLocks/>
            </p:cNvSpPr>
            <p:nvPr/>
          </p:nvSpPr>
          <p:spPr bwMode="auto">
            <a:xfrm>
              <a:off x="5995315" y="3266873"/>
              <a:ext cx="427000" cy="1264577"/>
            </a:xfrm>
            <a:custGeom>
              <a:avLst/>
              <a:gdLst>
                <a:gd name="T0" fmla="*/ 416052 w 427000"/>
                <a:gd name="T1" fmla="*/ 1264577 h 1264577"/>
                <a:gd name="T2" fmla="*/ 11 w 427000"/>
                <a:gd name="T3" fmla="*/ 635026 h 1264577"/>
                <a:gd name="T4" fmla="*/ 427000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67" name="Freeform 66"/>
            <p:cNvSpPr>
              <a:spLocks/>
            </p:cNvSpPr>
            <p:nvPr/>
          </p:nvSpPr>
          <p:spPr bwMode="auto">
            <a:xfrm flipH="1">
              <a:off x="5540966" y="3266873"/>
              <a:ext cx="404197" cy="1264577"/>
            </a:xfrm>
            <a:custGeom>
              <a:avLst/>
              <a:gdLst>
                <a:gd name="T0" fmla="*/ 393834 w 427000"/>
                <a:gd name="T1" fmla="*/ 1264577 h 1264577"/>
                <a:gd name="T2" fmla="*/ 10 w 427000"/>
                <a:gd name="T3" fmla="*/ 635026 h 1264577"/>
                <a:gd name="T4" fmla="*/ 404197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grpSp>
      <p:grpSp>
        <p:nvGrpSpPr>
          <p:cNvPr id="68" name="Group 61"/>
          <p:cNvGrpSpPr>
            <a:grpSpLocks/>
          </p:cNvGrpSpPr>
          <p:nvPr/>
        </p:nvGrpSpPr>
        <p:grpSpPr bwMode="auto">
          <a:xfrm>
            <a:off x="762000" y="1549400"/>
            <a:ext cx="881062" cy="1263650"/>
            <a:chOff x="5540966" y="3266873"/>
            <a:chExt cx="881349" cy="1264577"/>
          </a:xfrm>
        </p:grpSpPr>
        <p:sp>
          <p:nvSpPr>
            <p:cNvPr id="105" name="Freeform 104"/>
            <p:cNvSpPr>
              <a:spLocks/>
            </p:cNvSpPr>
            <p:nvPr/>
          </p:nvSpPr>
          <p:spPr bwMode="auto">
            <a:xfrm>
              <a:off x="5995315" y="3266873"/>
              <a:ext cx="427000" cy="1264577"/>
            </a:xfrm>
            <a:custGeom>
              <a:avLst/>
              <a:gdLst>
                <a:gd name="T0" fmla="*/ 416052 w 427000"/>
                <a:gd name="T1" fmla="*/ 1264577 h 1264577"/>
                <a:gd name="T2" fmla="*/ 11 w 427000"/>
                <a:gd name="T3" fmla="*/ 635026 h 1264577"/>
                <a:gd name="T4" fmla="*/ 427000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106" name="Freeform 105"/>
            <p:cNvSpPr>
              <a:spLocks/>
            </p:cNvSpPr>
            <p:nvPr/>
          </p:nvSpPr>
          <p:spPr bwMode="auto">
            <a:xfrm flipH="1">
              <a:off x="5540966" y="3266873"/>
              <a:ext cx="404197" cy="1264577"/>
            </a:xfrm>
            <a:custGeom>
              <a:avLst/>
              <a:gdLst>
                <a:gd name="T0" fmla="*/ 393834 w 427000"/>
                <a:gd name="T1" fmla="*/ 1264577 h 1264577"/>
                <a:gd name="T2" fmla="*/ 10 w 427000"/>
                <a:gd name="T3" fmla="*/ 635026 h 1264577"/>
                <a:gd name="T4" fmla="*/ 404197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grpSp>
      <p:grpSp>
        <p:nvGrpSpPr>
          <p:cNvPr id="107" name="Group 61"/>
          <p:cNvGrpSpPr>
            <a:grpSpLocks/>
          </p:cNvGrpSpPr>
          <p:nvPr/>
        </p:nvGrpSpPr>
        <p:grpSpPr bwMode="auto">
          <a:xfrm>
            <a:off x="1428750" y="1549400"/>
            <a:ext cx="881062" cy="1263650"/>
            <a:chOff x="5540966" y="3266873"/>
            <a:chExt cx="881349" cy="1264577"/>
          </a:xfrm>
        </p:grpSpPr>
        <p:sp>
          <p:nvSpPr>
            <p:cNvPr id="108" name="Freeform 107"/>
            <p:cNvSpPr>
              <a:spLocks/>
            </p:cNvSpPr>
            <p:nvPr/>
          </p:nvSpPr>
          <p:spPr bwMode="auto">
            <a:xfrm>
              <a:off x="5995315" y="3266873"/>
              <a:ext cx="427000" cy="1264577"/>
            </a:xfrm>
            <a:custGeom>
              <a:avLst/>
              <a:gdLst>
                <a:gd name="T0" fmla="*/ 416052 w 427000"/>
                <a:gd name="T1" fmla="*/ 1264577 h 1264577"/>
                <a:gd name="T2" fmla="*/ 11 w 427000"/>
                <a:gd name="T3" fmla="*/ 635026 h 1264577"/>
                <a:gd name="T4" fmla="*/ 427000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109" name="Freeform 108"/>
            <p:cNvSpPr>
              <a:spLocks/>
            </p:cNvSpPr>
            <p:nvPr/>
          </p:nvSpPr>
          <p:spPr bwMode="auto">
            <a:xfrm flipH="1">
              <a:off x="5540966" y="3266873"/>
              <a:ext cx="404197" cy="1264577"/>
            </a:xfrm>
            <a:custGeom>
              <a:avLst/>
              <a:gdLst>
                <a:gd name="T0" fmla="*/ 393834 w 427000"/>
                <a:gd name="T1" fmla="*/ 1264577 h 1264577"/>
                <a:gd name="T2" fmla="*/ 10 w 427000"/>
                <a:gd name="T3" fmla="*/ 635026 h 1264577"/>
                <a:gd name="T4" fmla="*/ 404197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grpSp>
      <p:grpSp>
        <p:nvGrpSpPr>
          <p:cNvPr id="110" name="Group 61"/>
          <p:cNvGrpSpPr>
            <a:grpSpLocks/>
          </p:cNvGrpSpPr>
          <p:nvPr/>
        </p:nvGrpSpPr>
        <p:grpSpPr bwMode="auto">
          <a:xfrm>
            <a:off x="1295400" y="1549400"/>
            <a:ext cx="881062" cy="1263650"/>
            <a:chOff x="5540966" y="3266873"/>
            <a:chExt cx="881349" cy="1264577"/>
          </a:xfrm>
        </p:grpSpPr>
        <p:sp>
          <p:nvSpPr>
            <p:cNvPr id="111" name="Freeform 110"/>
            <p:cNvSpPr>
              <a:spLocks/>
            </p:cNvSpPr>
            <p:nvPr/>
          </p:nvSpPr>
          <p:spPr bwMode="auto">
            <a:xfrm>
              <a:off x="5995315" y="3266873"/>
              <a:ext cx="427000" cy="1264577"/>
            </a:xfrm>
            <a:custGeom>
              <a:avLst/>
              <a:gdLst>
                <a:gd name="T0" fmla="*/ 416052 w 427000"/>
                <a:gd name="T1" fmla="*/ 1264577 h 1264577"/>
                <a:gd name="T2" fmla="*/ 11 w 427000"/>
                <a:gd name="T3" fmla="*/ 635026 h 1264577"/>
                <a:gd name="T4" fmla="*/ 427000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112" name="Freeform 111"/>
            <p:cNvSpPr>
              <a:spLocks/>
            </p:cNvSpPr>
            <p:nvPr/>
          </p:nvSpPr>
          <p:spPr bwMode="auto">
            <a:xfrm flipH="1">
              <a:off x="5540966" y="3266873"/>
              <a:ext cx="404197" cy="1264577"/>
            </a:xfrm>
            <a:custGeom>
              <a:avLst/>
              <a:gdLst>
                <a:gd name="T0" fmla="*/ 393834 w 427000"/>
                <a:gd name="T1" fmla="*/ 1264577 h 1264577"/>
                <a:gd name="T2" fmla="*/ 10 w 427000"/>
                <a:gd name="T3" fmla="*/ 635026 h 1264577"/>
                <a:gd name="T4" fmla="*/ 404197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grpSp>
      <p:grpSp>
        <p:nvGrpSpPr>
          <p:cNvPr id="116" name="Group 61"/>
          <p:cNvGrpSpPr>
            <a:grpSpLocks/>
          </p:cNvGrpSpPr>
          <p:nvPr/>
        </p:nvGrpSpPr>
        <p:grpSpPr bwMode="auto">
          <a:xfrm>
            <a:off x="1562100" y="1549400"/>
            <a:ext cx="881062" cy="1263650"/>
            <a:chOff x="5540966" y="3266873"/>
            <a:chExt cx="881349" cy="1264577"/>
          </a:xfrm>
        </p:grpSpPr>
        <p:sp>
          <p:nvSpPr>
            <p:cNvPr id="117" name="Freeform 116"/>
            <p:cNvSpPr>
              <a:spLocks/>
            </p:cNvSpPr>
            <p:nvPr/>
          </p:nvSpPr>
          <p:spPr bwMode="auto">
            <a:xfrm>
              <a:off x="5995315" y="3266873"/>
              <a:ext cx="427000" cy="1264577"/>
            </a:xfrm>
            <a:custGeom>
              <a:avLst/>
              <a:gdLst>
                <a:gd name="T0" fmla="*/ 416052 w 427000"/>
                <a:gd name="T1" fmla="*/ 1264577 h 1264577"/>
                <a:gd name="T2" fmla="*/ 11 w 427000"/>
                <a:gd name="T3" fmla="*/ 635026 h 1264577"/>
                <a:gd name="T4" fmla="*/ 427000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118" name="Freeform 117"/>
            <p:cNvSpPr>
              <a:spLocks/>
            </p:cNvSpPr>
            <p:nvPr/>
          </p:nvSpPr>
          <p:spPr bwMode="auto">
            <a:xfrm flipH="1">
              <a:off x="5540966" y="3266873"/>
              <a:ext cx="404197" cy="1264577"/>
            </a:xfrm>
            <a:custGeom>
              <a:avLst/>
              <a:gdLst>
                <a:gd name="T0" fmla="*/ 393834 w 427000"/>
                <a:gd name="T1" fmla="*/ 1264577 h 1264577"/>
                <a:gd name="T2" fmla="*/ 10 w 427000"/>
                <a:gd name="T3" fmla="*/ 635026 h 1264577"/>
                <a:gd name="T4" fmla="*/ 404197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grpSp>
      <p:pic>
        <p:nvPicPr>
          <p:cNvPr id="3" name="Picture 2" descr="SUM_Experiment-595-Raw.png"/>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4028660" y="1905000"/>
            <a:ext cx="2067339" cy="1981200"/>
          </a:xfrm>
          <a:prstGeom prst="rect">
            <a:avLst/>
          </a:prstGeom>
        </p:spPr>
      </p:pic>
      <p:pic>
        <p:nvPicPr>
          <p:cNvPr id="4" name="Picture 3" descr="SUM_Experiment-595-Deconvolution.png"/>
          <p:cNvPicPr>
            <a:picLocks noChangeAspect="1"/>
          </p:cNvPicPr>
          <p:nvPr/>
        </p:nvPicPr>
        <p:blipFill>
          <a:blip r:embed="rId4">
            <a:extLst>
              <a:ext uri="{BEBA8EAE-BF5A-486C-A8C5-ECC9F3942E4B}">
                <a14:imgProps xmlns:a14="http://schemas.microsoft.com/office/drawing/2010/main">
                  <a14:imgLayer r:embed="rId5">
                    <a14:imgEffect>
                      <a14:brightnessContrast bright="20000"/>
                    </a14:imgEffect>
                  </a14:imgLayer>
                </a14:imgProps>
              </a:ext>
              <a:ext uri="{28A0092B-C50C-407E-A947-70E740481C1C}">
                <a14:useLocalDpi xmlns:a14="http://schemas.microsoft.com/office/drawing/2010/main" val="0"/>
              </a:ext>
            </a:extLst>
          </a:blip>
          <a:stretch>
            <a:fillRect/>
          </a:stretch>
        </p:blipFill>
        <p:spPr>
          <a:xfrm>
            <a:off x="4038600" y="4038600"/>
            <a:ext cx="2067339" cy="1981200"/>
          </a:xfrm>
          <a:prstGeom prst="rect">
            <a:avLst/>
          </a:prstGeom>
        </p:spPr>
      </p:pic>
      <p:sp>
        <p:nvSpPr>
          <p:cNvPr id="119" name="TextBox 13"/>
          <p:cNvSpPr txBox="1">
            <a:spLocks noChangeArrowheads="1"/>
          </p:cNvSpPr>
          <p:nvPr/>
        </p:nvSpPr>
        <p:spPr bwMode="auto">
          <a:xfrm>
            <a:off x="6152386" y="2133600"/>
            <a:ext cx="2532865" cy="3539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en-US" sz="1600" dirty="0"/>
              <a:t/>
            </a:r>
            <a:br>
              <a:rPr lang="en-US" altLang="en-US" sz="1600" dirty="0"/>
            </a:br>
            <a:r>
              <a:rPr lang="en-US" altLang="en-US" sz="1600" dirty="0" smtClean="0"/>
              <a:t>Sum projection</a:t>
            </a:r>
            <a:endParaRPr lang="en-US" altLang="en-US" sz="1600" dirty="0"/>
          </a:p>
          <a:p>
            <a:pPr eaLnBrk="1" hangingPunct="1"/>
            <a:r>
              <a:rPr lang="en-US" altLang="en-US" sz="1600" dirty="0" smtClean="0"/>
              <a:t>z-stack, </a:t>
            </a:r>
            <a:r>
              <a:rPr lang="en-US" altLang="en-US" sz="1600" dirty="0" err="1" smtClean="0"/>
              <a:t>dz</a:t>
            </a:r>
            <a:r>
              <a:rPr lang="en-US" altLang="en-US" sz="1600" dirty="0" smtClean="0"/>
              <a:t>=1 um</a:t>
            </a:r>
          </a:p>
          <a:p>
            <a:pPr eaLnBrk="1" hangingPunct="1"/>
            <a:endParaRPr lang="en-US" altLang="en-US" sz="1600" dirty="0"/>
          </a:p>
          <a:p>
            <a:pPr eaLnBrk="1" hangingPunct="1"/>
            <a:endParaRPr lang="en-US" altLang="en-US" sz="1600" dirty="0" smtClean="0"/>
          </a:p>
          <a:p>
            <a:pPr eaLnBrk="1" hangingPunct="1"/>
            <a:endParaRPr lang="en-US" altLang="en-US" sz="1600" dirty="0" smtClean="0"/>
          </a:p>
          <a:p>
            <a:pPr eaLnBrk="1" hangingPunct="1"/>
            <a:endParaRPr lang="en-US" altLang="en-US" sz="1600" dirty="0"/>
          </a:p>
          <a:p>
            <a:pPr eaLnBrk="1" hangingPunct="1"/>
            <a:endParaRPr lang="en-US" altLang="en-US" sz="1600" dirty="0" smtClean="0"/>
          </a:p>
          <a:p>
            <a:pPr eaLnBrk="1" hangingPunct="1"/>
            <a:endParaRPr lang="en-US" altLang="en-US" sz="1600" dirty="0"/>
          </a:p>
          <a:p>
            <a:pPr eaLnBrk="1" hangingPunct="1"/>
            <a:r>
              <a:rPr lang="en-US" altLang="en-US" sz="1600" dirty="0" smtClean="0"/>
              <a:t>Sum </a:t>
            </a:r>
            <a:r>
              <a:rPr lang="en-US" altLang="en-US" sz="1600" dirty="0" smtClean="0"/>
              <a:t>projection after </a:t>
            </a:r>
            <a:br>
              <a:rPr lang="en-US" altLang="en-US" sz="1600" dirty="0" smtClean="0"/>
            </a:br>
            <a:r>
              <a:rPr lang="en-US" altLang="en-US" sz="1600" b="1" dirty="0" err="1" smtClean="0"/>
              <a:t>widefield-deconvolution</a:t>
            </a:r>
            <a:endParaRPr lang="en-US" altLang="en-US" sz="1600" b="1" dirty="0" smtClean="0"/>
          </a:p>
          <a:p>
            <a:pPr marL="285750" indent="-285750" eaLnBrk="1" hangingPunct="1">
              <a:buFont typeface="Arial"/>
              <a:buChar char="•"/>
            </a:pPr>
            <a:r>
              <a:rPr lang="en-US" altLang="en-US" sz="1600" dirty="0" smtClean="0">
                <a:solidFill>
                  <a:srgbClr val="000000"/>
                </a:solidFill>
              </a:rPr>
              <a:t>Morphology: ok</a:t>
            </a:r>
          </a:p>
          <a:p>
            <a:pPr marL="285750" indent="-285750" eaLnBrk="1" hangingPunct="1">
              <a:buFont typeface="Arial"/>
              <a:buChar char="•"/>
            </a:pPr>
            <a:r>
              <a:rPr lang="en-US" altLang="en-US" sz="1600" dirty="0" smtClean="0">
                <a:solidFill>
                  <a:srgbClr val="000000"/>
                </a:solidFill>
              </a:rPr>
              <a:t>Intensities: ?</a:t>
            </a:r>
          </a:p>
          <a:p>
            <a:pPr eaLnBrk="1" hangingPunct="1"/>
            <a:endParaRPr lang="en-US" altLang="en-US" sz="1600" dirty="0" smtClean="0"/>
          </a:p>
        </p:txBody>
      </p:sp>
      <p:sp>
        <p:nvSpPr>
          <p:cNvPr id="5" name="Rectangle 4"/>
          <p:cNvSpPr/>
          <p:nvPr/>
        </p:nvSpPr>
        <p:spPr>
          <a:xfrm>
            <a:off x="3962400" y="1182469"/>
            <a:ext cx="2667000" cy="646331"/>
          </a:xfrm>
          <a:prstGeom prst="rect">
            <a:avLst/>
          </a:prstGeom>
        </p:spPr>
        <p:txBody>
          <a:bodyPr wrap="square">
            <a:spAutoFit/>
          </a:bodyPr>
          <a:lstStyle/>
          <a:p>
            <a:r>
              <a:rPr lang="en-US" altLang="en-US" dirty="0" smtClean="0"/>
              <a:t>Zeiss </a:t>
            </a:r>
            <a:r>
              <a:rPr lang="en-US" altLang="en-US" dirty="0" err="1" smtClean="0"/>
              <a:t>CellDiscoverer</a:t>
            </a:r>
            <a:r>
              <a:rPr lang="en-US" altLang="en-US" dirty="0" smtClean="0"/>
              <a:t> 7</a:t>
            </a:r>
            <a:br>
              <a:rPr lang="en-US" altLang="en-US" dirty="0" smtClean="0"/>
            </a:br>
            <a:r>
              <a:rPr lang="en-US" altLang="en-US" dirty="0" smtClean="0"/>
              <a:t>Golgi-GFP, cropped image</a:t>
            </a:r>
            <a:endParaRPr lang="en-US" dirty="0"/>
          </a:p>
        </p:txBody>
      </p:sp>
      <p:cxnSp>
        <p:nvCxnSpPr>
          <p:cNvPr id="70" name="Straight Connector 69"/>
          <p:cNvCxnSpPr/>
          <p:nvPr/>
        </p:nvCxnSpPr>
        <p:spPr>
          <a:xfrm>
            <a:off x="4114800" y="6172200"/>
            <a:ext cx="1143000" cy="0"/>
          </a:xfrm>
          <a:prstGeom prst="line">
            <a:avLst/>
          </a:prstGeom>
          <a:ln w="38100"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4328888" y="6172200"/>
            <a:ext cx="776512" cy="369332"/>
          </a:xfrm>
          <a:prstGeom prst="rect">
            <a:avLst/>
          </a:prstGeom>
          <a:noFill/>
        </p:spPr>
        <p:txBody>
          <a:bodyPr wrap="none" rtlCol="0">
            <a:spAutoFit/>
          </a:bodyPr>
          <a:lstStyle/>
          <a:p>
            <a:r>
              <a:rPr lang="en-US" dirty="0" smtClean="0"/>
              <a:t>10 um</a:t>
            </a:r>
            <a:endParaRPr lang="en-US" dirty="0"/>
          </a:p>
        </p:txBody>
      </p:sp>
    </p:spTree>
    <p:extLst>
      <p:ext uri="{BB962C8B-B14F-4D97-AF65-F5344CB8AC3E}">
        <p14:creationId xmlns:p14="http://schemas.microsoft.com/office/powerpoint/2010/main" val="2521950661"/>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Title 1"/>
          <p:cNvSpPr>
            <a:spLocks noGrp="1"/>
          </p:cNvSpPr>
          <p:nvPr>
            <p:ph type="title"/>
          </p:nvPr>
        </p:nvSpPr>
        <p:spPr>
          <a:xfrm>
            <a:off x="381000" y="0"/>
            <a:ext cx="8229600" cy="1143000"/>
          </a:xfrm>
        </p:spPr>
        <p:txBody>
          <a:bodyPr>
            <a:normAutofit fontScale="90000"/>
          </a:bodyPr>
          <a:lstStyle/>
          <a:p>
            <a:r>
              <a:rPr lang="en-US" altLang="en-US" sz="4000" dirty="0" smtClean="0">
                <a:ea typeface="ＭＳ Ｐゴシック" pitchFamily="34" charset="-128"/>
              </a:rPr>
              <a:t>Wide-field single plane with low NA lens</a:t>
            </a:r>
          </a:p>
        </p:txBody>
      </p:sp>
      <p:pic>
        <p:nvPicPr>
          <p:cNvPr id="7" name="Golgi_20x1x0.95_Aperture11.2mm4.9mm3.6mm_dz1_002_crop_combined_registered.avi">
            <a:hlinkClick r:id="" action="ppaction://media"/>
          </p:cNvPr>
          <p:cNvPicPr>
            <a:picLocks noRot="1" noChangeAspect="1"/>
          </p:cNvPicPr>
          <p:nvPr>
            <a:videoFile r:link="rId2"/>
            <p:extLst>
              <p:ext uri="{DAA4B4D4-6D71-4841-9C94-3DE7FCFB9230}">
                <p14:media xmlns:p14="http://schemas.microsoft.com/office/powerpoint/2010/main" r:link="rId1"/>
              </p:ext>
            </p:extLst>
          </p:nvPr>
        </p:nvPicPr>
        <p:blipFill>
          <a:blip r:embed="rId4">
            <a:extLst>
              <a:ext uri="{28A0092B-C50C-407E-A947-70E740481C1C}">
                <a14:useLocalDpi xmlns:a14="http://schemas.microsoft.com/office/drawing/2010/main" val="0"/>
              </a:ext>
            </a:extLst>
          </a:blip>
          <a:srcRect/>
          <a:stretch>
            <a:fillRect/>
          </a:stretch>
        </p:blipFill>
        <p:spPr bwMode="auto">
          <a:xfrm>
            <a:off x="4686300" y="2000231"/>
            <a:ext cx="3086100" cy="151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64"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86300" y="3641706"/>
            <a:ext cx="3086100" cy="151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66565"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7200" y="1326693"/>
            <a:ext cx="819150" cy="3819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66566"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38400" y="1752600"/>
            <a:ext cx="838200" cy="2943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79878" name="TextBox 1"/>
          <p:cNvSpPr txBox="1">
            <a:spLocks noChangeArrowheads="1"/>
          </p:cNvSpPr>
          <p:nvPr/>
        </p:nvSpPr>
        <p:spPr bwMode="auto">
          <a:xfrm>
            <a:off x="-2514600" y="1371600"/>
            <a:ext cx="8772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en-US" sz="1800" dirty="0" smtClean="0"/>
              <a:t>NA 0.9</a:t>
            </a:r>
            <a:endParaRPr lang="en-US" altLang="en-US" sz="1800" dirty="0"/>
          </a:p>
        </p:txBody>
      </p:sp>
      <p:sp>
        <p:nvSpPr>
          <p:cNvPr id="79879" name="TextBox 7"/>
          <p:cNvSpPr txBox="1">
            <a:spLocks noChangeArrowheads="1"/>
          </p:cNvSpPr>
          <p:nvPr/>
        </p:nvSpPr>
        <p:spPr bwMode="auto">
          <a:xfrm>
            <a:off x="-1371600" y="828675"/>
            <a:ext cx="8772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en-US" sz="1800" dirty="0" smtClean="0"/>
              <a:t>NA 0.3</a:t>
            </a:r>
            <a:endParaRPr lang="en-US" altLang="en-US" sz="1800" dirty="0"/>
          </a:p>
        </p:txBody>
      </p:sp>
      <p:sp>
        <p:nvSpPr>
          <p:cNvPr id="79884" name="TextBox 13"/>
          <p:cNvSpPr txBox="1">
            <a:spLocks noChangeArrowheads="1"/>
          </p:cNvSpPr>
          <p:nvPr/>
        </p:nvSpPr>
        <p:spPr bwMode="auto">
          <a:xfrm>
            <a:off x="4648200" y="1371600"/>
            <a:ext cx="3674103" cy="584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en-US" sz="1600" dirty="0"/>
              <a:t>Zeiss </a:t>
            </a:r>
            <a:r>
              <a:rPr lang="en-US" altLang="en-US" sz="1600" dirty="0" err="1"/>
              <a:t>CellDiscoverer</a:t>
            </a:r>
            <a:r>
              <a:rPr lang="en-US" altLang="en-US" sz="1600" dirty="0"/>
              <a:t> </a:t>
            </a:r>
            <a:r>
              <a:rPr lang="en-US" altLang="en-US" sz="1600" dirty="0" smtClean="0"/>
              <a:t>7 (adaptable NA)</a:t>
            </a:r>
            <a:endParaRPr lang="en-US" altLang="en-US" sz="1600" dirty="0"/>
          </a:p>
          <a:p>
            <a:pPr eaLnBrk="1" hangingPunct="1"/>
            <a:r>
              <a:rPr lang="en-US" altLang="en-US" sz="1600" dirty="0" err="1" smtClean="0"/>
              <a:t>Hela</a:t>
            </a:r>
            <a:r>
              <a:rPr lang="en-US" altLang="en-US" sz="1600" dirty="0" smtClean="0"/>
              <a:t> cell, Golgi-GFP</a:t>
            </a:r>
            <a:endParaRPr lang="en-US" altLang="en-US" sz="1600" dirty="0"/>
          </a:p>
        </p:txBody>
      </p:sp>
      <p:sp>
        <p:nvSpPr>
          <p:cNvPr id="79885" name="TextBox 1"/>
          <p:cNvSpPr txBox="1">
            <a:spLocks noChangeArrowheads="1"/>
          </p:cNvSpPr>
          <p:nvPr/>
        </p:nvSpPr>
        <p:spPr bwMode="auto">
          <a:xfrm>
            <a:off x="4690879" y="5173643"/>
            <a:ext cx="928459"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en-US" sz="1400" b="1" dirty="0"/>
              <a:t>NA </a:t>
            </a:r>
            <a:r>
              <a:rPr lang="en-US" altLang="en-US" sz="1400" b="1" dirty="0" smtClean="0"/>
              <a:t>0.8</a:t>
            </a:r>
          </a:p>
          <a:p>
            <a:pPr eaLnBrk="1" hangingPunct="1"/>
            <a:r>
              <a:rPr lang="en-US" altLang="en-US" sz="1400" dirty="0" smtClean="0"/>
              <a:t>80 </a:t>
            </a:r>
            <a:r>
              <a:rPr lang="en-US" altLang="en-US" sz="1400" dirty="0" err="1" smtClean="0"/>
              <a:t>ms</a:t>
            </a:r>
            <a:r>
              <a:rPr lang="en-US" altLang="en-US" sz="1400" dirty="0" smtClean="0"/>
              <a:t> </a:t>
            </a:r>
          </a:p>
          <a:p>
            <a:pPr eaLnBrk="1" hangingPunct="1"/>
            <a:r>
              <a:rPr lang="en-US" altLang="en-US" sz="1400" dirty="0" smtClean="0"/>
              <a:t>30% light</a:t>
            </a:r>
            <a:endParaRPr lang="en-US" altLang="en-US" sz="1400" dirty="0"/>
          </a:p>
        </p:txBody>
      </p:sp>
      <p:sp>
        <p:nvSpPr>
          <p:cNvPr id="79886" name="TextBox 1"/>
          <p:cNvSpPr txBox="1">
            <a:spLocks noChangeArrowheads="1"/>
          </p:cNvSpPr>
          <p:nvPr/>
        </p:nvSpPr>
        <p:spPr bwMode="auto">
          <a:xfrm>
            <a:off x="6864938" y="5173643"/>
            <a:ext cx="928459"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en-US" sz="1400" b="1" dirty="0" smtClean="0"/>
              <a:t>NA 0.26</a:t>
            </a:r>
          </a:p>
          <a:p>
            <a:pPr eaLnBrk="1" hangingPunct="1"/>
            <a:r>
              <a:rPr lang="en-US" altLang="en-US" sz="1400" dirty="0" smtClean="0"/>
              <a:t>380 </a:t>
            </a:r>
            <a:r>
              <a:rPr lang="en-US" altLang="en-US" sz="1400" dirty="0" err="1" smtClean="0"/>
              <a:t>ms</a:t>
            </a:r>
            <a:endParaRPr lang="en-US" altLang="en-US" sz="1400" dirty="0" smtClean="0"/>
          </a:p>
          <a:p>
            <a:pPr eaLnBrk="1" hangingPunct="1"/>
            <a:r>
              <a:rPr lang="en-US" altLang="en-US" sz="1400" dirty="0" smtClean="0"/>
              <a:t>80% light</a:t>
            </a:r>
            <a:endParaRPr lang="en-US" altLang="en-US" sz="1400" dirty="0"/>
          </a:p>
        </p:txBody>
      </p:sp>
      <p:sp>
        <p:nvSpPr>
          <p:cNvPr id="79895" name="TextBox 1"/>
          <p:cNvSpPr txBox="1">
            <a:spLocks noChangeArrowheads="1"/>
          </p:cNvSpPr>
          <p:nvPr/>
        </p:nvSpPr>
        <p:spPr bwMode="auto">
          <a:xfrm>
            <a:off x="5731463" y="5173643"/>
            <a:ext cx="928459"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en-US" sz="1400" b="1" dirty="0" smtClean="0"/>
              <a:t>NA 0.35</a:t>
            </a:r>
          </a:p>
          <a:p>
            <a:pPr eaLnBrk="1" hangingPunct="1"/>
            <a:r>
              <a:rPr lang="en-US" altLang="en-US" sz="1400" dirty="0" smtClean="0"/>
              <a:t>150 </a:t>
            </a:r>
            <a:r>
              <a:rPr lang="en-US" altLang="en-US" sz="1400" dirty="0" err="1" smtClean="0"/>
              <a:t>ms</a:t>
            </a:r>
            <a:endParaRPr lang="en-US" altLang="en-US" sz="1400" dirty="0" smtClean="0"/>
          </a:p>
          <a:p>
            <a:pPr eaLnBrk="1" hangingPunct="1"/>
            <a:r>
              <a:rPr lang="en-US" altLang="en-US" sz="1400" dirty="0" smtClean="0"/>
              <a:t>40% light</a:t>
            </a:r>
            <a:endParaRPr lang="en-US" altLang="en-US" sz="1400" dirty="0"/>
          </a:p>
        </p:txBody>
      </p:sp>
      <p:grpSp>
        <p:nvGrpSpPr>
          <p:cNvPr id="4" name="Group 3"/>
          <p:cNvGrpSpPr/>
          <p:nvPr/>
        </p:nvGrpSpPr>
        <p:grpSpPr>
          <a:xfrm>
            <a:off x="9448800" y="304800"/>
            <a:ext cx="1833769" cy="1748331"/>
            <a:chOff x="4925293" y="2318266"/>
            <a:chExt cx="3709256" cy="3536434"/>
          </a:xfrm>
        </p:grpSpPr>
        <p:pic>
          <p:nvPicPr>
            <p:cNvPr id="1026" name="Picture 2" descr="N:\ALMF_presentations\2016--Tischi--ASCB\2016-10-19--NA_test\Beampath.tif"/>
            <p:cNvPicPr>
              <a:picLocks noChangeAspect="1" noChangeArrowheads="1"/>
            </p:cNvPicPr>
            <p:nvPr/>
          </p:nvPicPr>
          <p:blipFill rotWithShape="1">
            <a:blip r:embed="rId8">
              <a:extLst>
                <a:ext uri="{28A0092B-C50C-407E-A947-70E740481C1C}">
                  <a14:useLocalDpi xmlns:a14="http://schemas.microsoft.com/office/drawing/2010/main" val="0"/>
                </a:ext>
              </a:extLst>
            </a:blip>
            <a:srcRect t="33814" b="8689"/>
            <a:stretch/>
          </p:blipFill>
          <p:spPr bwMode="auto">
            <a:xfrm>
              <a:off x="4925293" y="2318266"/>
              <a:ext cx="3709256" cy="3536434"/>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Arrow Connector 2"/>
            <p:cNvCxnSpPr/>
            <p:nvPr/>
          </p:nvCxnSpPr>
          <p:spPr>
            <a:xfrm flipV="1">
              <a:off x="6400800" y="4017965"/>
              <a:ext cx="0" cy="612302"/>
            </a:xfrm>
            <a:prstGeom prst="straightConnector1">
              <a:avLst/>
            </a:prstGeom>
            <a:ln w="38100">
              <a:solidFill>
                <a:srgbClr val="FFC000"/>
              </a:solidFill>
              <a:tailEnd type="arrow"/>
            </a:ln>
          </p:spPr>
          <p:style>
            <a:lnRef idx="1">
              <a:schemeClr val="accent1"/>
            </a:lnRef>
            <a:fillRef idx="0">
              <a:schemeClr val="accent1"/>
            </a:fillRef>
            <a:effectRef idx="0">
              <a:schemeClr val="accent1"/>
            </a:effectRef>
            <a:fontRef idx="minor">
              <a:schemeClr val="tx1"/>
            </a:fontRef>
          </p:style>
        </p:cxnSp>
      </p:grpSp>
      <p:grpSp>
        <p:nvGrpSpPr>
          <p:cNvPr id="6" name="Group 5"/>
          <p:cNvGrpSpPr/>
          <p:nvPr/>
        </p:nvGrpSpPr>
        <p:grpSpPr>
          <a:xfrm>
            <a:off x="1362075" y="2393493"/>
            <a:ext cx="2809875" cy="1524000"/>
            <a:chOff x="695325" y="2590800"/>
            <a:chExt cx="2809875" cy="1524000"/>
          </a:xfrm>
        </p:grpSpPr>
        <p:grpSp>
          <p:nvGrpSpPr>
            <p:cNvPr id="79889" name="Group 38"/>
            <p:cNvGrpSpPr>
              <a:grpSpLocks/>
            </p:cNvGrpSpPr>
            <p:nvPr/>
          </p:nvGrpSpPr>
          <p:grpSpPr bwMode="auto">
            <a:xfrm>
              <a:off x="695325" y="2590800"/>
              <a:ext cx="300037" cy="1524000"/>
              <a:chOff x="3886200" y="1676400"/>
              <a:chExt cx="300082" cy="1524000"/>
            </a:xfrm>
          </p:grpSpPr>
          <p:cxnSp>
            <p:nvCxnSpPr>
              <p:cNvPr id="22" name="Straight Arrow Connector 21"/>
              <p:cNvCxnSpPr/>
              <p:nvPr/>
            </p:nvCxnSpPr>
            <p:spPr>
              <a:xfrm flipV="1">
                <a:off x="4162466" y="1676400"/>
                <a:ext cx="0" cy="152400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9897" name="TextBox 22"/>
              <p:cNvSpPr txBox="1">
                <a:spLocks noChangeArrowheads="1"/>
              </p:cNvSpPr>
              <p:nvPr/>
            </p:nvSpPr>
            <p:spPr bwMode="auto">
              <a:xfrm>
                <a:off x="3886200" y="2667000"/>
                <a:ext cx="30008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en-US" sz="1800"/>
                  <a:t>z</a:t>
                </a:r>
              </a:p>
            </p:txBody>
          </p:sp>
        </p:grpSp>
        <p:grpSp>
          <p:nvGrpSpPr>
            <p:cNvPr id="2" name="Group 1"/>
            <p:cNvGrpSpPr/>
            <p:nvPr/>
          </p:nvGrpSpPr>
          <p:grpSpPr>
            <a:xfrm>
              <a:off x="1084262" y="2773363"/>
              <a:ext cx="2420938" cy="1173162"/>
              <a:chOff x="-2727325" y="1350963"/>
              <a:chExt cx="2420938" cy="1173162"/>
            </a:xfrm>
          </p:grpSpPr>
          <p:sp>
            <p:nvSpPr>
              <p:cNvPr id="18" name="Freeform 17"/>
              <p:cNvSpPr/>
              <p:nvPr/>
            </p:nvSpPr>
            <p:spPr>
              <a:xfrm>
                <a:off x="-2727325" y="1350963"/>
                <a:ext cx="2420938" cy="1173162"/>
              </a:xfrm>
              <a:custGeom>
                <a:avLst/>
                <a:gdLst>
                  <a:gd name="connsiteX0" fmla="*/ 37785 w 2969911"/>
                  <a:gd name="connsiteY0" fmla="*/ 1443391 h 1443391"/>
                  <a:gd name="connsiteX1" fmla="*/ 1874142 w 2969911"/>
                  <a:gd name="connsiteY1" fmla="*/ 1413163 h 1443391"/>
                  <a:gd name="connsiteX2" fmla="*/ 2675187 w 2969911"/>
                  <a:gd name="connsiteY2" fmla="*/ 1443391 h 1443391"/>
                  <a:gd name="connsiteX3" fmla="*/ 2969911 w 2969911"/>
                  <a:gd name="connsiteY3" fmla="*/ 1435834 h 1443391"/>
                  <a:gd name="connsiteX4" fmla="*/ 2894341 w 2969911"/>
                  <a:gd name="connsiteY4" fmla="*/ 1148667 h 1443391"/>
                  <a:gd name="connsiteX5" fmla="*/ 2644959 w 2969911"/>
                  <a:gd name="connsiteY5" fmla="*/ 1020198 h 1443391"/>
                  <a:gd name="connsiteX6" fmla="*/ 2576945 w 2969911"/>
                  <a:gd name="connsiteY6" fmla="*/ 997527 h 1443391"/>
                  <a:gd name="connsiteX7" fmla="*/ 2546717 w 2969911"/>
                  <a:gd name="connsiteY7" fmla="*/ 989970 h 1443391"/>
                  <a:gd name="connsiteX8" fmla="*/ 2425805 w 2969911"/>
                  <a:gd name="connsiteY8" fmla="*/ 755702 h 1443391"/>
                  <a:gd name="connsiteX9" fmla="*/ 2418248 w 2969911"/>
                  <a:gd name="connsiteY9" fmla="*/ 634790 h 1443391"/>
                  <a:gd name="connsiteX10" fmla="*/ 2433362 w 2969911"/>
                  <a:gd name="connsiteY10" fmla="*/ 468535 h 1443391"/>
                  <a:gd name="connsiteX11" fmla="*/ 2425805 w 2969911"/>
                  <a:gd name="connsiteY11" fmla="*/ 347623 h 1443391"/>
                  <a:gd name="connsiteX12" fmla="*/ 2251993 w 2969911"/>
                  <a:gd name="connsiteY12" fmla="*/ 226710 h 1443391"/>
                  <a:gd name="connsiteX13" fmla="*/ 2191537 w 2969911"/>
                  <a:gd name="connsiteY13" fmla="*/ 204039 h 1443391"/>
                  <a:gd name="connsiteX14" fmla="*/ 2161309 w 2969911"/>
                  <a:gd name="connsiteY14" fmla="*/ 196482 h 1443391"/>
                  <a:gd name="connsiteX15" fmla="*/ 1964826 w 2969911"/>
                  <a:gd name="connsiteY15" fmla="*/ 128469 h 1443391"/>
                  <a:gd name="connsiteX16" fmla="*/ 1314922 w 2969911"/>
                  <a:gd name="connsiteY16" fmla="*/ 0 h 1443391"/>
                  <a:gd name="connsiteX17" fmla="*/ 989970 w 2969911"/>
                  <a:gd name="connsiteY17" fmla="*/ 105798 h 1443391"/>
                  <a:gd name="connsiteX18" fmla="*/ 642347 w 2969911"/>
                  <a:gd name="connsiteY18" fmla="*/ 68013 h 1443391"/>
                  <a:gd name="connsiteX19" fmla="*/ 544106 w 2969911"/>
                  <a:gd name="connsiteY19" fmla="*/ 83127 h 1443391"/>
                  <a:gd name="connsiteX20" fmla="*/ 506321 w 2969911"/>
                  <a:gd name="connsiteY20" fmla="*/ 90684 h 1443391"/>
                  <a:gd name="connsiteX21" fmla="*/ 483650 w 2969911"/>
                  <a:gd name="connsiteY21" fmla="*/ 98241 h 1443391"/>
                  <a:gd name="connsiteX22" fmla="*/ 249382 w 2969911"/>
                  <a:gd name="connsiteY22" fmla="*/ 249381 h 1443391"/>
                  <a:gd name="connsiteX23" fmla="*/ 211597 w 2969911"/>
                  <a:gd name="connsiteY23" fmla="*/ 309838 h 1443391"/>
                  <a:gd name="connsiteX24" fmla="*/ 204040 w 2969911"/>
                  <a:gd name="connsiteY24" fmla="*/ 460978 h 1443391"/>
                  <a:gd name="connsiteX25" fmla="*/ 120912 w 2969911"/>
                  <a:gd name="connsiteY25" fmla="*/ 838829 h 1443391"/>
                  <a:gd name="connsiteX26" fmla="*/ 0 w 2969911"/>
                  <a:gd name="connsiteY26" fmla="*/ 1231795 h 1443391"/>
                  <a:gd name="connsiteX27" fmla="*/ 37785 w 2969911"/>
                  <a:gd name="connsiteY27" fmla="*/ 1443391 h 1443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969911" h="1443391">
                    <a:moveTo>
                      <a:pt x="37785" y="1443391"/>
                    </a:moveTo>
                    <a:lnTo>
                      <a:pt x="1874142" y="1413163"/>
                    </a:lnTo>
                    <a:lnTo>
                      <a:pt x="2675187" y="1443391"/>
                    </a:lnTo>
                    <a:lnTo>
                      <a:pt x="2969911" y="1435834"/>
                    </a:lnTo>
                    <a:lnTo>
                      <a:pt x="2894341" y="1148667"/>
                    </a:lnTo>
                    <a:lnTo>
                      <a:pt x="2644959" y="1020198"/>
                    </a:lnTo>
                    <a:cubicBezTo>
                      <a:pt x="2622288" y="1012641"/>
                      <a:pt x="2599786" y="1004555"/>
                      <a:pt x="2576945" y="997527"/>
                    </a:cubicBezTo>
                    <a:cubicBezTo>
                      <a:pt x="2567018" y="994473"/>
                      <a:pt x="2546717" y="989970"/>
                      <a:pt x="2546717" y="989970"/>
                    </a:cubicBezTo>
                    <a:lnTo>
                      <a:pt x="2425805" y="755702"/>
                    </a:lnTo>
                    <a:lnTo>
                      <a:pt x="2418248" y="634790"/>
                    </a:lnTo>
                    <a:lnTo>
                      <a:pt x="2433362" y="468535"/>
                    </a:lnTo>
                    <a:lnTo>
                      <a:pt x="2425805" y="347623"/>
                    </a:lnTo>
                    <a:lnTo>
                      <a:pt x="2251993" y="226710"/>
                    </a:lnTo>
                    <a:cubicBezTo>
                      <a:pt x="2231841" y="219153"/>
                      <a:pt x="2211955" y="210845"/>
                      <a:pt x="2191537" y="204039"/>
                    </a:cubicBezTo>
                    <a:cubicBezTo>
                      <a:pt x="2181684" y="200755"/>
                      <a:pt x="2161309" y="196482"/>
                      <a:pt x="2161309" y="196482"/>
                    </a:cubicBezTo>
                    <a:lnTo>
                      <a:pt x="1964826" y="128469"/>
                    </a:lnTo>
                    <a:lnTo>
                      <a:pt x="1314922" y="0"/>
                    </a:lnTo>
                    <a:lnTo>
                      <a:pt x="989970" y="105798"/>
                    </a:lnTo>
                    <a:lnTo>
                      <a:pt x="642347" y="68013"/>
                    </a:lnTo>
                    <a:cubicBezTo>
                      <a:pt x="535264" y="79911"/>
                      <a:pt x="609553" y="68583"/>
                      <a:pt x="544106" y="83127"/>
                    </a:cubicBezTo>
                    <a:cubicBezTo>
                      <a:pt x="531567" y="85913"/>
                      <a:pt x="518782" y="87569"/>
                      <a:pt x="506321" y="90684"/>
                    </a:cubicBezTo>
                    <a:cubicBezTo>
                      <a:pt x="498593" y="92616"/>
                      <a:pt x="483650" y="98241"/>
                      <a:pt x="483650" y="98241"/>
                    </a:cubicBezTo>
                    <a:lnTo>
                      <a:pt x="249382" y="249381"/>
                    </a:lnTo>
                    <a:cubicBezTo>
                      <a:pt x="210133" y="304331"/>
                      <a:pt x="211597" y="280611"/>
                      <a:pt x="211597" y="309838"/>
                    </a:cubicBezTo>
                    <a:lnTo>
                      <a:pt x="204040" y="460978"/>
                    </a:lnTo>
                    <a:lnTo>
                      <a:pt x="120912" y="838829"/>
                    </a:lnTo>
                    <a:lnTo>
                      <a:pt x="0" y="1231795"/>
                    </a:lnTo>
                    <a:lnTo>
                      <a:pt x="37785" y="1443391"/>
                    </a:ln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sp>
            <p:nvSpPr>
              <p:cNvPr id="19" name="Oval 18"/>
              <p:cNvSpPr/>
              <p:nvPr/>
            </p:nvSpPr>
            <p:spPr>
              <a:xfrm>
                <a:off x="-2362200" y="1524000"/>
                <a:ext cx="1055688" cy="928688"/>
              </a:xfrm>
              <a:prstGeom prst="ellipse">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sp>
            <p:nvSpPr>
              <p:cNvPr id="24" name="Oval 23"/>
              <p:cNvSpPr/>
              <p:nvPr/>
            </p:nvSpPr>
            <p:spPr>
              <a:xfrm>
                <a:off x="-976312" y="2362200"/>
                <a:ext cx="61912" cy="5715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5" name="Oval 24"/>
              <p:cNvSpPr/>
              <p:nvPr/>
            </p:nvSpPr>
            <p:spPr>
              <a:xfrm>
                <a:off x="-1216025" y="1793875"/>
                <a:ext cx="61913" cy="5715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6" name="Oval 25"/>
              <p:cNvSpPr/>
              <p:nvPr/>
            </p:nvSpPr>
            <p:spPr>
              <a:xfrm>
                <a:off x="-1219200" y="1609725"/>
                <a:ext cx="61913" cy="5715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7" name="Oval 26"/>
              <p:cNvSpPr/>
              <p:nvPr/>
            </p:nvSpPr>
            <p:spPr>
              <a:xfrm>
                <a:off x="-973137" y="1873250"/>
                <a:ext cx="61912" cy="5715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8" name="Oval 27"/>
              <p:cNvSpPr/>
              <p:nvPr/>
            </p:nvSpPr>
            <p:spPr>
              <a:xfrm>
                <a:off x="-1631950" y="1438275"/>
                <a:ext cx="63500" cy="5715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grpSp>
          <p:nvGrpSpPr>
            <p:cNvPr id="32" name="Group 56"/>
            <p:cNvGrpSpPr>
              <a:grpSpLocks/>
            </p:cNvGrpSpPr>
            <p:nvPr/>
          </p:nvGrpSpPr>
          <p:grpSpPr bwMode="auto">
            <a:xfrm>
              <a:off x="1096962" y="2743200"/>
              <a:ext cx="198438" cy="1265238"/>
              <a:chOff x="3916273" y="3302000"/>
              <a:chExt cx="198610" cy="1264580"/>
            </a:xfrm>
          </p:grpSpPr>
          <p:sp>
            <p:nvSpPr>
              <p:cNvPr id="33" name="Freeform 32"/>
              <p:cNvSpPr>
                <a:spLocks/>
              </p:cNvSpPr>
              <p:nvPr/>
            </p:nvSpPr>
            <p:spPr bwMode="auto">
              <a:xfrm flipH="1">
                <a:off x="3916273" y="3302003"/>
                <a:ext cx="45719" cy="1264577"/>
              </a:xfrm>
              <a:custGeom>
                <a:avLst/>
                <a:gdLst>
                  <a:gd name="T0" fmla="*/ 44547 w 427000"/>
                  <a:gd name="T1" fmla="*/ 1264577 h 1264577"/>
                  <a:gd name="T2" fmla="*/ 1 w 427000"/>
                  <a:gd name="T3" fmla="*/ 635026 h 1264577"/>
                  <a:gd name="T4" fmla="*/ 45719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34" name="Freeform 33"/>
              <p:cNvSpPr>
                <a:spLocks/>
              </p:cNvSpPr>
              <p:nvPr/>
            </p:nvSpPr>
            <p:spPr bwMode="auto">
              <a:xfrm>
                <a:off x="4069164" y="3302000"/>
                <a:ext cx="45719" cy="1264577"/>
              </a:xfrm>
              <a:custGeom>
                <a:avLst/>
                <a:gdLst>
                  <a:gd name="T0" fmla="*/ 44547 w 427000"/>
                  <a:gd name="T1" fmla="*/ 1264577 h 1264577"/>
                  <a:gd name="T2" fmla="*/ 1 w 427000"/>
                  <a:gd name="T3" fmla="*/ 635026 h 1264577"/>
                  <a:gd name="T4" fmla="*/ 45719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grpSp>
        <p:grpSp>
          <p:nvGrpSpPr>
            <p:cNvPr id="35" name="Group 56"/>
            <p:cNvGrpSpPr>
              <a:grpSpLocks/>
            </p:cNvGrpSpPr>
            <p:nvPr/>
          </p:nvGrpSpPr>
          <p:grpSpPr bwMode="auto">
            <a:xfrm>
              <a:off x="1413486" y="2743200"/>
              <a:ext cx="198438" cy="1265238"/>
              <a:chOff x="3916273" y="3302000"/>
              <a:chExt cx="198610" cy="1264580"/>
            </a:xfrm>
          </p:grpSpPr>
          <p:sp>
            <p:nvSpPr>
              <p:cNvPr id="36" name="Freeform 35"/>
              <p:cNvSpPr>
                <a:spLocks/>
              </p:cNvSpPr>
              <p:nvPr/>
            </p:nvSpPr>
            <p:spPr bwMode="auto">
              <a:xfrm flipH="1">
                <a:off x="3916273" y="3302003"/>
                <a:ext cx="45719" cy="1264577"/>
              </a:xfrm>
              <a:custGeom>
                <a:avLst/>
                <a:gdLst>
                  <a:gd name="T0" fmla="*/ 44547 w 427000"/>
                  <a:gd name="T1" fmla="*/ 1264577 h 1264577"/>
                  <a:gd name="T2" fmla="*/ 1 w 427000"/>
                  <a:gd name="T3" fmla="*/ 635026 h 1264577"/>
                  <a:gd name="T4" fmla="*/ 45719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37" name="Freeform 36"/>
              <p:cNvSpPr>
                <a:spLocks/>
              </p:cNvSpPr>
              <p:nvPr/>
            </p:nvSpPr>
            <p:spPr bwMode="auto">
              <a:xfrm>
                <a:off x="4069164" y="3302000"/>
                <a:ext cx="45719" cy="1264577"/>
              </a:xfrm>
              <a:custGeom>
                <a:avLst/>
                <a:gdLst>
                  <a:gd name="T0" fmla="*/ 44547 w 427000"/>
                  <a:gd name="T1" fmla="*/ 1264577 h 1264577"/>
                  <a:gd name="T2" fmla="*/ 1 w 427000"/>
                  <a:gd name="T3" fmla="*/ 635026 h 1264577"/>
                  <a:gd name="T4" fmla="*/ 45719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grpSp>
        <p:grpSp>
          <p:nvGrpSpPr>
            <p:cNvPr id="38" name="Group 56"/>
            <p:cNvGrpSpPr>
              <a:grpSpLocks/>
            </p:cNvGrpSpPr>
            <p:nvPr/>
          </p:nvGrpSpPr>
          <p:grpSpPr bwMode="auto">
            <a:xfrm>
              <a:off x="1730010" y="2743200"/>
              <a:ext cx="198438" cy="1265238"/>
              <a:chOff x="3916273" y="3302000"/>
              <a:chExt cx="198610" cy="1264580"/>
            </a:xfrm>
          </p:grpSpPr>
          <p:sp>
            <p:nvSpPr>
              <p:cNvPr id="39" name="Freeform 38"/>
              <p:cNvSpPr>
                <a:spLocks/>
              </p:cNvSpPr>
              <p:nvPr/>
            </p:nvSpPr>
            <p:spPr bwMode="auto">
              <a:xfrm flipH="1">
                <a:off x="3916273" y="3302003"/>
                <a:ext cx="45719" cy="1264577"/>
              </a:xfrm>
              <a:custGeom>
                <a:avLst/>
                <a:gdLst>
                  <a:gd name="T0" fmla="*/ 44547 w 427000"/>
                  <a:gd name="T1" fmla="*/ 1264577 h 1264577"/>
                  <a:gd name="T2" fmla="*/ 1 w 427000"/>
                  <a:gd name="T3" fmla="*/ 635026 h 1264577"/>
                  <a:gd name="T4" fmla="*/ 45719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40" name="Freeform 39"/>
              <p:cNvSpPr>
                <a:spLocks/>
              </p:cNvSpPr>
              <p:nvPr/>
            </p:nvSpPr>
            <p:spPr bwMode="auto">
              <a:xfrm>
                <a:off x="4069164" y="3302000"/>
                <a:ext cx="45719" cy="1264577"/>
              </a:xfrm>
              <a:custGeom>
                <a:avLst/>
                <a:gdLst>
                  <a:gd name="T0" fmla="*/ 44547 w 427000"/>
                  <a:gd name="T1" fmla="*/ 1264577 h 1264577"/>
                  <a:gd name="T2" fmla="*/ 1 w 427000"/>
                  <a:gd name="T3" fmla="*/ 635026 h 1264577"/>
                  <a:gd name="T4" fmla="*/ 45719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grpSp>
        <p:grpSp>
          <p:nvGrpSpPr>
            <p:cNvPr id="41" name="Group 56"/>
            <p:cNvGrpSpPr>
              <a:grpSpLocks/>
            </p:cNvGrpSpPr>
            <p:nvPr/>
          </p:nvGrpSpPr>
          <p:grpSpPr bwMode="auto">
            <a:xfrm>
              <a:off x="2046534" y="2743200"/>
              <a:ext cx="198438" cy="1265238"/>
              <a:chOff x="3916273" y="3302000"/>
              <a:chExt cx="198610" cy="1264580"/>
            </a:xfrm>
          </p:grpSpPr>
          <p:sp>
            <p:nvSpPr>
              <p:cNvPr id="42" name="Freeform 41"/>
              <p:cNvSpPr>
                <a:spLocks/>
              </p:cNvSpPr>
              <p:nvPr/>
            </p:nvSpPr>
            <p:spPr bwMode="auto">
              <a:xfrm flipH="1">
                <a:off x="3916273" y="3302003"/>
                <a:ext cx="45719" cy="1264577"/>
              </a:xfrm>
              <a:custGeom>
                <a:avLst/>
                <a:gdLst>
                  <a:gd name="T0" fmla="*/ 44547 w 427000"/>
                  <a:gd name="T1" fmla="*/ 1264577 h 1264577"/>
                  <a:gd name="T2" fmla="*/ 1 w 427000"/>
                  <a:gd name="T3" fmla="*/ 635026 h 1264577"/>
                  <a:gd name="T4" fmla="*/ 45719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43" name="Freeform 42"/>
              <p:cNvSpPr>
                <a:spLocks/>
              </p:cNvSpPr>
              <p:nvPr/>
            </p:nvSpPr>
            <p:spPr bwMode="auto">
              <a:xfrm>
                <a:off x="4069164" y="3302000"/>
                <a:ext cx="45719" cy="1264577"/>
              </a:xfrm>
              <a:custGeom>
                <a:avLst/>
                <a:gdLst>
                  <a:gd name="T0" fmla="*/ 44547 w 427000"/>
                  <a:gd name="T1" fmla="*/ 1264577 h 1264577"/>
                  <a:gd name="T2" fmla="*/ 1 w 427000"/>
                  <a:gd name="T3" fmla="*/ 635026 h 1264577"/>
                  <a:gd name="T4" fmla="*/ 45719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grpSp>
        <p:grpSp>
          <p:nvGrpSpPr>
            <p:cNvPr id="44" name="Group 56"/>
            <p:cNvGrpSpPr>
              <a:grpSpLocks/>
            </p:cNvGrpSpPr>
            <p:nvPr/>
          </p:nvGrpSpPr>
          <p:grpSpPr bwMode="auto">
            <a:xfrm>
              <a:off x="2363058" y="2743200"/>
              <a:ext cx="198438" cy="1265238"/>
              <a:chOff x="3916273" y="3302000"/>
              <a:chExt cx="198610" cy="1264580"/>
            </a:xfrm>
          </p:grpSpPr>
          <p:sp>
            <p:nvSpPr>
              <p:cNvPr id="45" name="Freeform 44"/>
              <p:cNvSpPr>
                <a:spLocks/>
              </p:cNvSpPr>
              <p:nvPr/>
            </p:nvSpPr>
            <p:spPr bwMode="auto">
              <a:xfrm flipH="1">
                <a:off x="3916273" y="3302003"/>
                <a:ext cx="45719" cy="1264577"/>
              </a:xfrm>
              <a:custGeom>
                <a:avLst/>
                <a:gdLst>
                  <a:gd name="T0" fmla="*/ 44547 w 427000"/>
                  <a:gd name="T1" fmla="*/ 1264577 h 1264577"/>
                  <a:gd name="T2" fmla="*/ 1 w 427000"/>
                  <a:gd name="T3" fmla="*/ 635026 h 1264577"/>
                  <a:gd name="T4" fmla="*/ 45719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46" name="Freeform 45"/>
              <p:cNvSpPr>
                <a:spLocks/>
              </p:cNvSpPr>
              <p:nvPr/>
            </p:nvSpPr>
            <p:spPr bwMode="auto">
              <a:xfrm>
                <a:off x="4069164" y="3302000"/>
                <a:ext cx="45719" cy="1264577"/>
              </a:xfrm>
              <a:custGeom>
                <a:avLst/>
                <a:gdLst>
                  <a:gd name="T0" fmla="*/ 44547 w 427000"/>
                  <a:gd name="T1" fmla="*/ 1264577 h 1264577"/>
                  <a:gd name="T2" fmla="*/ 1 w 427000"/>
                  <a:gd name="T3" fmla="*/ 635026 h 1264577"/>
                  <a:gd name="T4" fmla="*/ 45719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grpSp>
        <p:grpSp>
          <p:nvGrpSpPr>
            <p:cNvPr id="47" name="Group 56"/>
            <p:cNvGrpSpPr>
              <a:grpSpLocks/>
            </p:cNvGrpSpPr>
            <p:nvPr/>
          </p:nvGrpSpPr>
          <p:grpSpPr bwMode="auto">
            <a:xfrm>
              <a:off x="2679582" y="2743200"/>
              <a:ext cx="198438" cy="1265238"/>
              <a:chOff x="3916273" y="3302000"/>
              <a:chExt cx="198610" cy="1264580"/>
            </a:xfrm>
          </p:grpSpPr>
          <p:sp>
            <p:nvSpPr>
              <p:cNvPr id="48" name="Freeform 47"/>
              <p:cNvSpPr>
                <a:spLocks/>
              </p:cNvSpPr>
              <p:nvPr/>
            </p:nvSpPr>
            <p:spPr bwMode="auto">
              <a:xfrm flipH="1">
                <a:off x="3916273" y="3302003"/>
                <a:ext cx="45719" cy="1264577"/>
              </a:xfrm>
              <a:custGeom>
                <a:avLst/>
                <a:gdLst>
                  <a:gd name="T0" fmla="*/ 44547 w 427000"/>
                  <a:gd name="T1" fmla="*/ 1264577 h 1264577"/>
                  <a:gd name="T2" fmla="*/ 1 w 427000"/>
                  <a:gd name="T3" fmla="*/ 635026 h 1264577"/>
                  <a:gd name="T4" fmla="*/ 45719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49" name="Freeform 48"/>
              <p:cNvSpPr>
                <a:spLocks/>
              </p:cNvSpPr>
              <p:nvPr/>
            </p:nvSpPr>
            <p:spPr bwMode="auto">
              <a:xfrm>
                <a:off x="4069164" y="3302000"/>
                <a:ext cx="45719" cy="1264577"/>
              </a:xfrm>
              <a:custGeom>
                <a:avLst/>
                <a:gdLst>
                  <a:gd name="T0" fmla="*/ 44547 w 427000"/>
                  <a:gd name="T1" fmla="*/ 1264577 h 1264577"/>
                  <a:gd name="T2" fmla="*/ 1 w 427000"/>
                  <a:gd name="T3" fmla="*/ 635026 h 1264577"/>
                  <a:gd name="T4" fmla="*/ 45719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grpSp>
        <p:grpSp>
          <p:nvGrpSpPr>
            <p:cNvPr id="50" name="Group 56"/>
            <p:cNvGrpSpPr>
              <a:grpSpLocks/>
            </p:cNvGrpSpPr>
            <p:nvPr/>
          </p:nvGrpSpPr>
          <p:grpSpPr bwMode="auto">
            <a:xfrm>
              <a:off x="2996106" y="2743200"/>
              <a:ext cx="198438" cy="1265238"/>
              <a:chOff x="3916273" y="3302000"/>
              <a:chExt cx="198610" cy="1264580"/>
            </a:xfrm>
          </p:grpSpPr>
          <p:sp>
            <p:nvSpPr>
              <p:cNvPr id="51" name="Freeform 50"/>
              <p:cNvSpPr>
                <a:spLocks/>
              </p:cNvSpPr>
              <p:nvPr/>
            </p:nvSpPr>
            <p:spPr bwMode="auto">
              <a:xfrm flipH="1">
                <a:off x="3916273" y="3302003"/>
                <a:ext cx="45719" cy="1264577"/>
              </a:xfrm>
              <a:custGeom>
                <a:avLst/>
                <a:gdLst>
                  <a:gd name="T0" fmla="*/ 44547 w 427000"/>
                  <a:gd name="T1" fmla="*/ 1264577 h 1264577"/>
                  <a:gd name="T2" fmla="*/ 1 w 427000"/>
                  <a:gd name="T3" fmla="*/ 635026 h 1264577"/>
                  <a:gd name="T4" fmla="*/ 45719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52" name="Freeform 51"/>
              <p:cNvSpPr>
                <a:spLocks/>
              </p:cNvSpPr>
              <p:nvPr/>
            </p:nvSpPr>
            <p:spPr bwMode="auto">
              <a:xfrm>
                <a:off x="4069164" y="3302000"/>
                <a:ext cx="45719" cy="1264577"/>
              </a:xfrm>
              <a:custGeom>
                <a:avLst/>
                <a:gdLst>
                  <a:gd name="T0" fmla="*/ 44547 w 427000"/>
                  <a:gd name="T1" fmla="*/ 1264577 h 1264577"/>
                  <a:gd name="T2" fmla="*/ 1 w 427000"/>
                  <a:gd name="T3" fmla="*/ 635026 h 1264577"/>
                  <a:gd name="T4" fmla="*/ 45719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grpSp>
        <p:grpSp>
          <p:nvGrpSpPr>
            <p:cNvPr id="53" name="Group 56"/>
            <p:cNvGrpSpPr>
              <a:grpSpLocks/>
            </p:cNvGrpSpPr>
            <p:nvPr/>
          </p:nvGrpSpPr>
          <p:grpSpPr bwMode="auto">
            <a:xfrm>
              <a:off x="1255224" y="2743200"/>
              <a:ext cx="198438" cy="1265238"/>
              <a:chOff x="3916273" y="3302000"/>
              <a:chExt cx="198610" cy="1264580"/>
            </a:xfrm>
          </p:grpSpPr>
          <p:sp>
            <p:nvSpPr>
              <p:cNvPr id="54" name="Freeform 53"/>
              <p:cNvSpPr>
                <a:spLocks/>
              </p:cNvSpPr>
              <p:nvPr/>
            </p:nvSpPr>
            <p:spPr bwMode="auto">
              <a:xfrm flipH="1">
                <a:off x="3916273" y="3302003"/>
                <a:ext cx="45719" cy="1264577"/>
              </a:xfrm>
              <a:custGeom>
                <a:avLst/>
                <a:gdLst>
                  <a:gd name="T0" fmla="*/ 44547 w 427000"/>
                  <a:gd name="T1" fmla="*/ 1264577 h 1264577"/>
                  <a:gd name="T2" fmla="*/ 1 w 427000"/>
                  <a:gd name="T3" fmla="*/ 635026 h 1264577"/>
                  <a:gd name="T4" fmla="*/ 45719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55" name="Freeform 54"/>
              <p:cNvSpPr>
                <a:spLocks/>
              </p:cNvSpPr>
              <p:nvPr/>
            </p:nvSpPr>
            <p:spPr bwMode="auto">
              <a:xfrm>
                <a:off x="4069164" y="3302000"/>
                <a:ext cx="45719" cy="1264577"/>
              </a:xfrm>
              <a:custGeom>
                <a:avLst/>
                <a:gdLst>
                  <a:gd name="T0" fmla="*/ 44547 w 427000"/>
                  <a:gd name="T1" fmla="*/ 1264577 h 1264577"/>
                  <a:gd name="T2" fmla="*/ 1 w 427000"/>
                  <a:gd name="T3" fmla="*/ 635026 h 1264577"/>
                  <a:gd name="T4" fmla="*/ 45719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grpSp>
        <p:grpSp>
          <p:nvGrpSpPr>
            <p:cNvPr id="56" name="Group 56"/>
            <p:cNvGrpSpPr>
              <a:grpSpLocks/>
            </p:cNvGrpSpPr>
            <p:nvPr/>
          </p:nvGrpSpPr>
          <p:grpSpPr bwMode="auto">
            <a:xfrm>
              <a:off x="1571748" y="2743200"/>
              <a:ext cx="198438" cy="1265238"/>
              <a:chOff x="3916273" y="3302000"/>
              <a:chExt cx="198610" cy="1264580"/>
            </a:xfrm>
          </p:grpSpPr>
          <p:sp>
            <p:nvSpPr>
              <p:cNvPr id="57" name="Freeform 56"/>
              <p:cNvSpPr>
                <a:spLocks/>
              </p:cNvSpPr>
              <p:nvPr/>
            </p:nvSpPr>
            <p:spPr bwMode="auto">
              <a:xfrm flipH="1">
                <a:off x="3916273" y="3302003"/>
                <a:ext cx="45719" cy="1264577"/>
              </a:xfrm>
              <a:custGeom>
                <a:avLst/>
                <a:gdLst>
                  <a:gd name="T0" fmla="*/ 44547 w 427000"/>
                  <a:gd name="T1" fmla="*/ 1264577 h 1264577"/>
                  <a:gd name="T2" fmla="*/ 1 w 427000"/>
                  <a:gd name="T3" fmla="*/ 635026 h 1264577"/>
                  <a:gd name="T4" fmla="*/ 45719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58" name="Freeform 57"/>
              <p:cNvSpPr>
                <a:spLocks/>
              </p:cNvSpPr>
              <p:nvPr/>
            </p:nvSpPr>
            <p:spPr bwMode="auto">
              <a:xfrm>
                <a:off x="4069164" y="3302000"/>
                <a:ext cx="45719" cy="1264577"/>
              </a:xfrm>
              <a:custGeom>
                <a:avLst/>
                <a:gdLst>
                  <a:gd name="T0" fmla="*/ 44547 w 427000"/>
                  <a:gd name="T1" fmla="*/ 1264577 h 1264577"/>
                  <a:gd name="T2" fmla="*/ 1 w 427000"/>
                  <a:gd name="T3" fmla="*/ 635026 h 1264577"/>
                  <a:gd name="T4" fmla="*/ 45719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grpSp>
        <p:grpSp>
          <p:nvGrpSpPr>
            <p:cNvPr id="59" name="Group 56"/>
            <p:cNvGrpSpPr>
              <a:grpSpLocks/>
            </p:cNvGrpSpPr>
            <p:nvPr/>
          </p:nvGrpSpPr>
          <p:grpSpPr bwMode="auto">
            <a:xfrm>
              <a:off x="1888272" y="2743200"/>
              <a:ext cx="198438" cy="1265238"/>
              <a:chOff x="3916273" y="3302000"/>
              <a:chExt cx="198610" cy="1264580"/>
            </a:xfrm>
          </p:grpSpPr>
          <p:sp>
            <p:nvSpPr>
              <p:cNvPr id="60" name="Freeform 59"/>
              <p:cNvSpPr>
                <a:spLocks/>
              </p:cNvSpPr>
              <p:nvPr/>
            </p:nvSpPr>
            <p:spPr bwMode="auto">
              <a:xfrm flipH="1">
                <a:off x="3916273" y="3302003"/>
                <a:ext cx="45719" cy="1264577"/>
              </a:xfrm>
              <a:custGeom>
                <a:avLst/>
                <a:gdLst>
                  <a:gd name="T0" fmla="*/ 44547 w 427000"/>
                  <a:gd name="T1" fmla="*/ 1264577 h 1264577"/>
                  <a:gd name="T2" fmla="*/ 1 w 427000"/>
                  <a:gd name="T3" fmla="*/ 635026 h 1264577"/>
                  <a:gd name="T4" fmla="*/ 45719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61" name="Freeform 60"/>
              <p:cNvSpPr>
                <a:spLocks/>
              </p:cNvSpPr>
              <p:nvPr/>
            </p:nvSpPr>
            <p:spPr bwMode="auto">
              <a:xfrm>
                <a:off x="4069164" y="3302000"/>
                <a:ext cx="45719" cy="1264577"/>
              </a:xfrm>
              <a:custGeom>
                <a:avLst/>
                <a:gdLst>
                  <a:gd name="T0" fmla="*/ 44547 w 427000"/>
                  <a:gd name="T1" fmla="*/ 1264577 h 1264577"/>
                  <a:gd name="T2" fmla="*/ 1 w 427000"/>
                  <a:gd name="T3" fmla="*/ 635026 h 1264577"/>
                  <a:gd name="T4" fmla="*/ 45719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grpSp>
        <p:grpSp>
          <p:nvGrpSpPr>
            <p:cNvPr id="62" name="Group 56"/>
            <p:cNvGrpSpPr>
              <a:grpSpLocks/>
            </p:cNvGrpSpPr>
            <p:nvPr/>
          </p:nvGrpSpPr>
          <p:grpSpPr bwMode="auto">
            <a:xfrm>
              <a:off x="2204796" y="2743200"/>
              <a:ext cx="198438" cy="1265238"/>
              <a:chOff x="3916273" y="3302000"/>
              <a:chExt cx="198610" cy="1264580"/>
            </a:xfrm>
          </p:grpSpPr>
          <p:sp>
            <p:nvSpPr>
              <p:cNvPr id="63" name="Freeform 62"/>
              <p:cNvSpPr>
                <a:spLocks/>
              </p:cNvSpPr>
              <p:nvPr/>
            </p:nvSpPr>
            <p:spPr bwMode="auto">
              <a:xfrm flipH="1">
                <a:off x="3916273" y="3302003"/>
                <a:ext cx="45719" cy="1264577"/>
              </a:xfrm>
              <a:custGeom>
                <a:avLst/>
                <a:gdLst>
                  <a:gd name="T0" fmla="*/ 44547 w 427000"/>
                  <a:gd name="T1" fmla="*/ 1264577 h 1264577"/>
                  <a:gd name="T2" fmla="*/ 1 w 427000"/>
                  <a:gd name="T3" fmla="*/ 635026 h 1264577"/>
                  <a:gd name="T4" fmla="*/ 45719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64" name="Freeform 63"/>
              <p:cNvSpPr>
                <a:spLocks/>
              </p:cNvSpPr>
              <p:nvPr/>
            </p:nvSpPr>
            <p:spPr bwMode="auto">
              <a:xfrm>
                <a:off x="4069164" y="3302000"/>
                <a:ext cx="45719" cy="1264577"/>
              </a:xfrm>
              <a:custGeom>
                <a:avLst/>
                <a:gdLst>
                  <a:gd name="T0" fmla="*/ 44547 w 427000"/>
                  <a:gd name="T1" fmla="*/ 1264577 h 1264577"/>
                  <a:gd name="T2" fmla="*/ 1 w 427000"/>
                  <a:gd name="T3" fmla="*/ 635026 h 1264577"/>
                  <a:gd name="T4" fmla="*/ 45719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grpSp>
        <p:grpSp>
          <p:nvGrpSpPr>
            <p:cNvPr id="65" name="Group 56"/>
            <p:cNvGrpSpPr>
              <a:grpSpLocks/>
            </p:cNvGrpSpPr>
            <p:nvPr/>
          </p:nvGrpSpPr>
          <p:grpSpPr bwMode="auto">
            <a:xfrm>
              <a:off x="2521320" y="2743200"/>
              <a:ext cx="198438" cy="1265238"/>
              <a:chOff x="3916273" y="3302000"/>
              <a:chExt cx="198610" cy="1264580"/>
            </a:xfrm>
          </p:grpSpPr>
          <p:sp>
            <p:nvSpPr>
              <p:cNvPr id="66" name="Freeform 65"/>
              <p:cNvSpPr>
                <a:spLocks/>
              </p:cNvSpPr>
              <p:nvPr/>
            </p:nvSpPr>
            <p:spPr bwMode="auto">
              <a:xfrm flipH="1">
                <a:off x="3916273" y="3302003"/>
                <a:ext cx="45719" cy="1264577"/>
              </a:xfrm>
              <a:custGeom>
                <a:avLst/>
                <a:gdLst>
                  <a:gd name="T0" fmla="*/ 44547 w 427000"/>
                  <a:gd name="T1" fmla="*/ 1264577 h 1264577"/>
                  <a:gd name="T2" fmla="*/ 1 w 427000"/>
                  <a:gd name="T3" fmla="*/ 635026 h 1264577"/>
                  <a:gd name="T4" fmla="*/ 45719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67" name="Freeform 66"/>
              <p:cNvSpPr>
                <a:spLocks/>
              </p:cNvSpPr>
              <p:nvPr/>
            </p:nvSpPr>
            <p:spPr bwMode="auto">
              <a:xfrm>
                <a:off x="4069164" y="3302000"/>
                <a:ext cx="45719" cy="1264577"/>
              </a:xfrm>
              <a:custGeom>
                <a:avLst/>
                <a:gdLst>
                  <a:gd name="T0" fmla="*/ 44547 w 427000"/>
                  <a:gd name="T1" fmla="*/ 1264577 h 1264577"/>
                  <a:gd name="T2" fmla="*/ 1 w 427000"/>
                  <a:gd name="T3" fmla="*/ 635026 h 1264577"/>
                  <a:gd name="T4" fmla="*/ 45719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grpSp>
        <p:grpSp>
          <p:nvGrpSpPr>
            <p:cNvPr id="68" name="Group 56"/>
            <p:cNvGrpSpPr>
              <a:grpSpLocks/>
            </p:cNvGrpSpPr>
            <p:nvPr/>
          </p:nvGrpSpPr>
          <p:grpSpPr bwMode="auto">
            <a:xfrm>
              <a:off x="2837844" y="2743200"/>
              <a:ext cx="198438" cy="1265238"/>
              <a:chOff x="3916273" y="3302000"/>
              <a:chExt cx="198610" cy="1264580"/>
            </a:xfrm>
          </p:grpSpPr>
          <p:sp>
            <p:nvSpPr>
              <p:cNvPr id="69" name="Freeform 68"/>
              <p:cNvSpPr>
                <a:spLocks/>
              </p:cNvSpPr>
              <p:nvPr/>
            </p:nvSpPr>
            <p:spPr bwMode="auto">
              <a:xfrm flipH="1">
                <a:off x="3916273" y="3302003"/>
                <a:ext cx="45719" cy="1264577"/>
              </a:xfrm>
              <a:custGeom>
                <a:avLst/>
                <a:gdLst>
                  <a:gd name="T0" fmla="*/ 44547 w 427000"/>
                  <a:gd name="T1" fmla="*/ 1264577 h 1264577"/>
                  <a:gd name="T2" fmla="*/ 1 w 427000"/>
                  <a:gd name="T3" fmla="*/ 635026 h 1264577"/>
                  <a:gd name="T4" fmla="*/ 45719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70" name="Freeform 69"/>
              <p:cNvSpPr>
                <a:spLocks/>
              </p:cNvSpPr>
              <p:nvPr/>
            </p:nvSpPr>
            <p:spPr bwMode="auto">
              <a:xfrm>
                <a:off x="4069164" y="3302000"/>
                <a:ext cx="45719" cy="1264577"/>
              </a:xfrm>
              <a:custGeom>
                <a:avLst/>
                <a:gdLst>
                  <a:gd name="T0" fmla="*/ 44547 w 427000"/>
                  <a:gd name="T1" fmla="*/ 1264577 h 1264577"/>
                  <a:gd name="T2" fmla="*/ 1 w 427000"/>
                  <a:gd name="T3" fmla="*/ 635026 h 1264577"/>
                  <a:gd name="T4" fmla="*/ 45719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grpSp>
        <p:grpSp>
          <p:nvGrpSpPr>
            <p:cNvPr id="71" name="Group 56"/>
            <p:cNvGrpSpPr>
              <a:grpSpLocks/>
            </p:cNvGrpSpPr>
            <p:nvPr/>
          </p:nvGrpSpPr>
          <p:grpSpPr bwMode="auto">
            <a:xfrm>
              <a:off x="3154362" y="2743200"/>
              <a:ext cx="198438" cy="1265238"/>
              <a:chOff x="3916273" y="3302000"/>
              <a:chExt cx="198610" cy="1264580"/>
            </a:xfrm>
          </p:grpSpPr>
          <p:sp>
            <p:nvSpPr>
              <p:cNvPr id="72" name="Freeform 71"/>
              <p:cNvSpPr>
                <a:spLocks/>
              </p:cNvSpPr>
              <p:nvPr/>
            </p:nvSpPr>
            <p:spPr bwMode="auto">
              <a:xfrm flipH="1">
                <a:off x="3916273" y="3302003"/>
                <a:ext cx="45719" cy="1264577"/>
              </a:xfrm>
              <a:custGeom>
                <a:avLst/>
                <a:gdLst>
                  <a:gd name="T0" fmla="*/ 44547 w 427000"/>
                  <a:gd name="T1" fmla="*/ 1264577 h 1264577"/>
                  <a:gd name="T2" fmla="*/ 1 w 427000"/>
                  <a:gd name="T3" fmla="*/ 635026 h 1264577"/>
                  <a:gd name="T4" fmla="*/ 45719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73" name="Freeform 72"/>
              <p:cNvSpPr>
                <a:spLocks/>
              </p:cNvSpPr>
              <p:nvPr/>
            </p:nvSpPr>
            <p:spPr bwMode="auto">
              <a:xfrm>
                <a:off x="4069164" y="3302000"/>
                <a:ext cx="45719" cy="1264577"/>
              </a:xfrm>
              <a:custGeom>
                <a:avLst/>
                <a:gdLst>
                  <a:gd name="T0" fmla="*/ 44547 w 427000"/>
                  <a:gd name="T1" fmla="*/ 1264577 h 1264577"/>
                  <a:gd name="T2" fmla="*/ 1 w 427000"/>
                  <a:gd name="T3" fmla="*/ 635026 h 1264577"/>
                  <a:gd name="T4" fmla="*/ 45719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grpSp>
      </p:grpSp>
      <p:sp>
        <p:nvSpPr>
          <p:cNvPr id="74" name="TextBox 137"/>
          <p:cNvSpPr txBox="1">
            <a:spLocks noChangeArrowheads="1"/>
          </p:cNvSpPr>
          <p:nvPr/>
        </p:nvSpPr>
        <p:spPr bwMode="auto">
          <a:xfrm>
            <a:off x="1962150" y="4069893"/>
            <a:ext cx="183971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en-US" sz="1800" dirty="0" err="1" smtClean="0"/>
              <a:t>Widefield</a:t>
            </a:r>
            <a:r>
              <a:rPr lang="en-US" altLang="en-US" sz="1800" dirty="0" smtClean="0"/>
              <a:t> NA0.3</a:t>
            </a:r>
            <a:endParaRPr lang="en-US" altLang="en-US" sz="1800" dirty="0"/>
          </a:p>
        </p:txBody>
      </p:sp>
      <p:cxnSp>
        <p:nvCxnSpPr>
          <p:cNvPr id="75" name="Straight Connector 74"/>
          <p:cNvCxnSpPr/>
          <p:nvPr/>
        </p:nvCxnSpPr>
        <p:spPr>
          <a:xfrm>
            <a:off x="1809750" y="4603293"/>
            <a:ext cx="22098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sp>
        <p:nvSpPr>
          <p:cNvPr id="5" name="TextBox 4"/>
          <p:cNvSpPr txBox="1"/>
          <p:nvPr/>
        </p:nvSpPr>
        <p:spPr>
          <a:xfrm>
            <a:off x="1981200" y="4718962"/>
            <a:ext cx="2590800" cy="646331"/>
          </a:xfrm>
          <a:prstGeom prst="rect">
            <a:avLst/>
          </a:prstGeom>
          <a:noFill/>
        </p:spPr>
        <p:txBody>
          <a:bodyPr wrap="square" rtlCol="0">
            <a:spAutoFit/>
          </a:bodyPr>
          <a:lstStyle/>
          <a:p>
            <a:r>
              <a:rPr lang="en-US" dirty="0" smtClean="0"/>
              <a:t>Whole cell in focus</a:t>
            </a:r>
            <a:br>
              <a:rPr lang="en-US" dirty="0" smtClean="0"/>
            </a:br>
            <a:r>
              <a:rPr lang="en-US" dirty="0" smtClean="0"/>
              <a:t>in one single image</a:t>
            </a:r>
          </a:p>
        </p:txBody>
      </p:sp>
      <p:sp>
        <p:nvSpPr>
          <p:cNvPr id="8" name="Rectangle 7"/>
          <p:cNvSpPr/>
          <p:nvPr/>
        </p:nvSpPr>
        <p:spPr>
          <a:xfrm>
            <a:off x="7869597" y="2254707"/>
            <a:ext cx="1159292" cy="646331"/>
          </a:xfrm>
          <a:prstGeom prst="rect">
            <a:avLst/>
          </a:prstGeom>
        </p:spPr>
        <p:txBody>
          <a:bodyPr wrap="none">
            <a:spAutoFit/>
          </a:bodyPr>
          <a:lstStyle/>
          <a:p>
            <a:r>
              <a:rPr lang="en-US" altLang="en-US" dirty="0"/>
              <a:t>z-</a:t>
            </a:r>
            <a:r>
              <a:rPr lang="en-US" altLang="en-US" dirty="0" smtClean="0"/>
              <a:t>stack</a:t>
            </a:r>
          </a:p>
          <a:p>
            <a:r>
              <a:rPr lang="en-US" altLang="en-US" dirty="0" smtClean="0"/>
              <a:t>1um </a:t>
            </a:r>
            <a:r>
              <a:rPr lang="en-US" altLang="en-US" dirty="0"/>
              <a:t>steps </a:t>
            </a:r>
            <a:endParaRPr lang="en-US" dirty="0"/>
          </a:p>
        </p:txBody>
      </p:sp>
      <p:sp>
        <p:nvSpPr>
          <p:cNvPr id="76" name="Rectangle 75"/>
          <p:cNvSpPr/>
          <p:nvPr/>
        </p:nvSpPr>
        <p:spPr>
          <a:xfrm>
            <a:off x="7908508" y="3886200"/>
            <a:ext cx="865216" cy="646331"/>
          </a:xfrm>
          <a:prstGeom prst="rect">
            <a:avLst/>
          </a:prstGeom>
        </p:spPr>
        <p:txBody>
          <a:bodyPr wrap="none">
            <a:spAutoFit/>
          </a:bodyPr>
          <a:lstStyle/>
          <a:p>
            <a:r>
              <a:rPr lang="en-US" altLang="en-US" dirty="0" smtClean="0"/>
              <a:t>Central</a:t>
            </a:r>
            <a:br>
              <a:rPr lang="en-US" altLang="en-US" dirty="0" smtClean="0"/>
            </a:br>
            <a:r>
              <a:rPr lang="en-US" altLang="en-US" dirty="0" smtClean="0"/>
              <a:t>plane</a:t>
            </a:r>
            <a:endParaRPr lang="en-US" dirty="0"/>
          </a:p>
        </p:txBody>
      </p:sp>
    </p:spTree>
    <p:extLst>
      <p:ext uri="{BB962C8B-B14F-4D97-AF65-F5344CB8AC3E}">
        <p14:creationId xmlns:p14="http://schemas.microsoft.com/office/powerpoint/2010/main" val="2798773531"/>
      </p:ext>
    </p:extLst>
  </p:cSld>
  <p:clrMapOvr>
    <a:masterClrMapping/>
  </p:clrMapOvr>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nodeType="clickPar">
                      <p:stCondLst>
                        <p:cond delay="0"/>
                      </p:stCondLst>
                      <p:childTnLst>
                        <p:par>
                          <p:cTn id="4" fill="hold" nodeType="withGroup">
                            <p:stCondLst>
                              <p:cond delay="0"/>
                            </p:stCondLst>
                            <p:childTnLst>
                              <p:par>
                                <p:cTn id="5" presetID="2" presetClass="mediacall" presetSubtype="0" fill="hold" nodeType="clickEffect">
                                  <p:stCondLst>
                                    <p:cond delay="0"/>
                                  </p:stCondLst>
                                  <p:childTnLst>
                                    <p:cmd type="call" cmd="togglePause">
                                      <p:cBhvr>
                                        <p:cTn id="6" dur="1" fill="hold"/>
                                        <p:tgtEl>
                                          <p:spTgt spid="7"/>
                                        </p:tgtEl>
                                      </p:cBhvr>
                                    </p:cmd>
                                  </p:childTnLst>
                                </p:cTn>
                              </p:par>
                            </p:childTnLst>
                          </p:cTn>
                        </p:par>
                      </p:childTnLst>
                    </p:cTn>
                  </p:par>
                </p:childTnLst>
              </p:cTn>
              <p:nextCondLst>
                <p:cond evt="onClick" delay="0">
                  <p:tgtEl>
                    <p:spTgt spid="7"/>
                  </p:tgtEl>
                </p:cond>
              </p:nextCondLst>
            </p:seq>
            <p:video>
              <p:cMediaNode vol="80000">
                <p:cTn id="7" fill="hold" display="0">
                  <p:stCondLst>
                    <p:cond delay="indefinite"/>
                  </p:stCondLst>
                </p:cTn>
                <p:tgtEl>
                  <p:spTgt spid="7"/>
                </p:tgtEl>
              </p:cMediaNode>
            </p:vide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14600"/>
            <a:ext cx="8229600" cy="1143000"/>
          </a:xfrm>
        </p:spPr>
        <p:txBody>
          <a:bodyPr>
            <a:normAutofit fontScale="90000"/>
          </a:bodyPr>
          <a:lstStyle/>
          <a:p>
            <a:r>
              <a:rPr lang="en-US" dirty="0" smtClean="0"/>
              <a:t>Image analysis, quality control</a:t>
            </a:r>
            <a:br>
              <a:rPr lang="en-US" dirty="0" smtClean="0"/>
            </a:br>
            <a:r>
              <a:rPr lang="en-US" dirty="0" smtClean="0"/>
              <a:t>and statistics</a:t>
            </a:r>
            <a:endParaRPr lang="en-US" dirty="0"/>
          </a:p>
        </p:txBody>
      </p:sp>
    </p:spTree>
    <p:extLst>
      <p:ext uri="{BB962C8B-B14F-4D97-AF65-F5344CB8AC3E}">
        <p14:creationId xmlns:p14="http://schemas.microsoft.com/office/powerpoint/2010/main" val="26312109"/>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381000"/>
            <a:ext cx="8077200" cy="1143000"/>
          </a:xfrm>
        </p:spPr>
        <p:txBody>
          <a:bodyPr>
            <a:noAutofit/>
          </a:bodyPr>
          <a:lstStyle/>
          <a:p>
            <a:r>
              <a:rPr lang="en-US" sz="3600" dirty="0" smtClean="0"/>
              <a:t>Image analysis, </a:t>
            </a:r>
            <a:br>
              <a:rPr lang="en-US" sz="3600" dirty="0" smtClean="0"/>
            </a:br>
            <a:r>
              <a:rPr lang="en-US" sz="3600" dirty="0" smtClean="0"/>
              <a:t>Visual inspection and </a:t>
            </a:r>
            <a:r>
              <a:rPr lang="en-US" sz="3600" dirty="0"/>
              <a:t>Statistics</a:t>
            </a:r>
            <a:br>
              <a:rPr lang="en-US" sz="3600" dirty="0"/>
            </a:br>
            <a:r>
              <a:rPr lang="en-US" sz="3600" dirty="0" smtClean="0"/>
              <a:t> </a:t>
            </a:r>
            <a:endParaRPr lang="en-US" sz="3600" dirty="0"/>
          </a:p>
        </p:txBody>
      </p:sp>
      <p:pic>
        <p:nvPicPr>
          <p:cNvPr id="25" name="Picture 24"/>
          <p:cNvPicPr>
            <a:picLocks noChangeAspect="1" noChangeArrowheads="1"/>
          </p:cNvPicPr>
          <p:nvPr/>
        </p:nvPicPr>
        <p:blipFill rotWithShape="1">
          <a:blip r:embed="rId2" cstate="print"/>
          <a:srcRect/>
          <a:stretch/>
        </p:blipFill>
        <p:spPr bwMode="auto">
          <a:xfrm>
            <a:off x="9372600" y="2895600"/>
            <a:ext cx="1967853" cy="3185762"/>
          </a:xfrm>
          <a:prstGeom prst="rect">
            <a:avLst/>
          </a:prstGeom>
          <a:noFill/>
          <a:ln w="9525">
            <a:noFill/>
            <a:miter lim="800000"/>
            <a:headEnd/>
            <a:tailEnd/>
          </a:ln>
        </p:spPr>
      </p:pic>
      <p:grpSp>
        <p:nvGrpSpPr>
          <p:cNvPr id="26" name="Group 25"/>
          <p:cNvGrpSpPr/>
          <p:nvPr/>
        </p:nvGrpSpPr>
        <p:grpSpPr>
          <a:xfrm>
            <a:off x="11062460" y="2589323"/>
            <a:ext cx="1586308" cy="2275422"/>
            <a:chOff x="2647643" y="-571566"/>
            <a:chExt cx="3298046" cy="4781676"/>
          </a:xfrm>
        </p:grpSpPr>
        <p:grpSp>
          <p:nvGrpSpPr>
            <p:cNvPr id="27" name="Group 26"/>
            <p:cNvGrpSpPr/>
            <p:nvPr/>
          </p:nvGrpSpPr>
          <p:grpSpPr>
            <a:xfrm>
              <a:off x="2949220" y="-571566"/>
              <a:ext cx="2996469" cy="4781676"/>
              <a:chOff x="5921020" y="-342966"/>
              <a:chExt cx="2996469" cy="4781676"/>
            </a:xfrm>
          </p:grpSpPr>
          <p:pic>
            <p:nvPicPr>
              <p:cNvPr id="29" name="Picture 7"/>
              <p:cNvPicPr>
                <a:picLocks noChangeAspect="1" noChangeArrowheads="1"/>
              </p:cNvPicPr>
              <p:nvPr/>
            </p:nvPicPr>
            <p:blipFill>
              <a:blip r:embed="rId3" cstate="print"/>
              <a:srcRect/>
              <a:stretch>
                <a:fillRect/>
              </a:stretch>
            </p:blipFill>
            <p:spPr bwMode="auto">
              <a:xfrm>
                <a:off x="5921020" y="-342966"/>
                <a:ext cx="2996469" cy="3057872"/>
              </a:xfrm>
              <a:prstGeom prst="rect">
                <a:avLst/>
              </a:prstGeom>
              <a:noFill/>
              <a:ln w="9525">
                <a:noFill/>
                <a:miter lim="800000"/>
                <a:headEnd/>
                <a:tailEnd/>
              </a:ln>
              <a:effectLst/>
            </p:spPr>
          </p:pic>
          <p:sp>
            <p:nvSpPr>
              <p:cNvPr id="30" name="TextBox 29"/>
              <p:cNvSpPr txBox="1"/>
              <p:nvPr/>
            </p:nvSpPr>
            <p:spPr>
              <a:xfrm>
                <a:off x="7924800" y="4038600"/>
                <a:ext cx="312906" cy="400110"/>
              </a:xfrm>
              <a:prstGeom prst="rect">
                <a:avLst/>
              </a:prstGeom>
              <a:noFill/>
            </p:spPr>
            <p:txBody>
              <a:bodyPr wrap="none" rtlCol="0">
                <a:spAutoFit/>
              </a:bodyPr>
              <a:lstStyle/>
              <a:p>
                <a:r>
                  <a:rPr lang="en-US" sz="2000" b="1" dirty="0"/>
                  <a:t>+</a:t>
                </a:r>
              </a:p>
            </p:txBody>
          </p:sp>
        </p:grpSp>
        <p:cxnSp>
          <p:nvCxnSpPr>
            <p:cNvPr id="28" name="Straight Arrow Connector 27"/>
            <p:cNvCxnSpPr/>
            <p:nvPr/>
          </p:nvCxnSpPr>
          <p:spPr>
            <a:xfrm flipV="1">
              <a:off x="2647643" y="1249842"/>
              <a:ext cx="1114680" cy="883758"/>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grpSp>
        <p:nvGrpSpPr>
          <p:cNvPr id="31" name="Group 30"/>
          <p:cNvGrpSpPr/>
          <p:nvPr/>
        </p:nvGrpSpPr>
        <p:grpSpPr>
          <a:xfrm>
            <a:off x="10502253" y="4268061"/>
            <a:ext cx="2155267" cy="1473575"/>
            <a:chOff x="1556251" y="152400"/>
            <a:chExt cx="4578907" cy="3130639"/>
          </a:xfrm>
        </p:grpSpPr>
        <p:grpSp>
          <p:nvGrpSpPr>
            <p:cNvPr id="32" name="Group 31"/>
            <p:cNvGrpSpPr/>
            <p:nvPr/>
          </p:nvGrpSpPr>
          <p:grpSpPr>
            <a:xfrm>
              <a:off x="3048000" y="152400"/>
              <a:ext cx="3087158" cy="3130639"/>
              <a:chOff x="2667000" y="3657600"/>
              <a:chExt cx="3087158" cy="3130639"/>
            </a:xfrm>
          </p:grpSpPr>
          <p:pic>
            <p:nvPicPr>
              <p:cNvPr id="34" name="Picture 4"/>
              <p:cNvPicPr>
                <a:picLocks noChangeAspect="1" noChangeArrowheads="1"/>
              </p:cNvPicPr>
              <p:nvPr/>
            </p:nvPicPr>
            <p:blipFill>
              <a:blip r:embed="rId4" cstate="print"/>
              <a:srcRect/>
              <a:stretch>
                <a:fillRect/>
              </a:stretch>
            </p:blipFill>
            <p:spPr bwMode="auto">
              <a:xfrm>
                <a:off x="2667000" y="3657600"/>
                <a:ext cx="3087158" cy="3130639"/>
              </a:xfrm>
              <a:prstGeom prst="rect">
                <a:avLst/>
              </a:prstGeom>
              <a:noFill/>
              <a:ln w="9525">
                <a:noFill/>
                <a:miter lim="800000"/>
                <a:headEnd/>
                <a:tailEnd/>
              </a:ln>
              <a:effectLst/>
            </p:spPr>
          </p:pic>
          <p:sp>
            <p:nvSpPr>
              <p:cNvPr id="35" name="TextBox 34"/>
              <p:cNvSpPr txBox="1"/>
              <p:nvPr/>
            </p:nvSpPr>
            <p:spPr>
              <a:xfrm>
                <a:off x="3429000" y="5638800"/>
                <a:ext cx="312906" cy="400110"/>
              </a:xfrm>
              <a:prstGeom prst="rect">
                <a:avLst/>
              </a:prstGeom>
              <a:noFill/>
            </p:spPr>
            <p:txBody>
              <a:bodyPr wrap="none" rtlCol="0">
                <a:spAutoFit/>
              </a:bodyPr>
              <a:lstStyle/>
              <a:p>
                <a:r>
                  <a:rPr lang="en-US" sz="2000" b="1" dirty="0"/>
                  <a:t>+</a:t>
                </a:r>
              </a:p>
            </p:txBody>
          </p:sp>
        </p:grpSp>
        <p:cxnSp>
          <p:nvCxnSpPr>
            <p:cNvPr id="33" name="Straight Arrow Connector 32"/>
            <p:cNvCxnSpPr/>
            <p:nvPr/>
          </p:nvCxnSpPr>
          <p:spPr>
            <a:xfrm flipV="1">
              <a:off x="1556251" y="1288364"/>
              <a:ext cx="2485947" cy="674990"/>
            </a:xfrm>
            <a:prstGeom prst="straightConnector1">
              <a:avLst/>
            </a:prstGeom>
            <a:ln w="19050">
              <a:solidFill>
                <a:srgbClr val="92D050"/>
              </a:solidFill>
              <a:tailEnd type="arrow"/>
            </a:ln>
          </p:spPr>
          <p:style>
            <a:lnRef idx="1">
              <a:schemeClr val="accent1"/>
            </a:lnRef>
            <a:fillRef idx="0">
              <a:schemeClr val="accent1"/>
            </a:fillRef>
            <a:effectRef idx="0">
              <a:schemeClr val="accent1"/>
            </a:effectRef>
            <a:fontRef idx="minor">
              <a:schemeClr val="tx1"/>
            </a:fontRef>
          </p:style>
        </p:cxnSp>
      </p:grpSp>
      <p:cxnSp>
        <p:nvCxnSpPr>
          <p:cNvPr id="39" name="Straight Arrow Connector 38"/>
          <p:cNvCxnSpPr/>
          <p:nvPr/>
        </p:nvCxnSpPr>
        <p:spPr>
          <a:xfrm flipV="1">
            <a:off x="9601200" y="1600200"/>
            <a:ext cx="1176407" cy="18064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5" name="Straight Arrow Connector 114"/>
          <p:cNvCxnSpPr/>
          <p:nvPr/>
        </p:nvCxnSpPr>
        <p:spPr>
          <a:xfrm>
            <a:off x="5867400" y="3090141"/>
            <a:ext cx="766529"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17" name="TextBox 116"/>
          <p:cNvSpPr txBox="1"/>
          <p:nvPr/>
        </p:nvSpPr>
        <p:spPr>
          <a:xfrm>
            <a:off x="6710129" y="2632941"/>
            <a:ext cx="681271" cy="923330"/>
          </a:xfrm>
          <a:prstGeom prst="rect">
            <a:avLst/>
          </a:prstGeom>
          <a:noFill/>
        </p:spPr>
        <p:txBody>
          <a:bodyPr wrap="none" rtlCol="0">
            <a:spAutoFit/>
          </a:bodyPr>
          <a:lstStyle/>
          <a:p>
            <a:r>
              <a:rPr lang="en-US" dirty="0" smtClean="0"/>
              <a:t>Gene</a:t>
            </a:r>
          </a:p>
          <a:p>
            <a:r>
              <a:rPr lang="en-US" dirty="0" smtClean="0"/>
              <a:t>Hit </a:t>
            </a:r>
          </a:p>
          <a:p>
            <a:r>
              <a:rPr lang="en-US" dirty="0" smtClean="0"/>
              <a:t>List</a:t>
            </a:r>
            <a:endParaRPr lang="en-US" dirty="0"/>
          </a:p>
        </p:txBody>
      </p:sp>
      <p:grpSp>
        <p:nvGrpSpPr>
          <p:cNvPr id="119" name="Group 118"/>
          <p:cNvGrpSpPr/>
          <p:nvPr/>
        </p:nvGrpSpPr>
        <p:grpSpPr>
          <a:xfrm>
            <a:off x="11356811" y="4420461"/>
            <a:ext cx="1453109" cy="1473575"/>
            <a:chOff x="2667000" y="3657600"/>
            <a:chExt cx="3087158" cy="3130639"/>
          </a:xfrm>
        </p:grpSpPr>
        <p:pic>
          <p:nvPicPr>
            <p:cNvPr id="121" name="Picture 4"/>
            <p:cNvPicPr>
              <a:picLocks noChangeAspect="1" noChangeArrowheads="1"/>
            </p:cNvPicPr>
            <p:nvPr/>
          </p:nvPicPr>
          <p:blipFill>
            <a:blip r:embed="rId4" cstate="print"/>
            <a:srcRect/>
            <a:stretch>
              <a:fillRect/>
            </a:stretch>
          </p:blipFill>
          <p:spPr bwMode="auto">
            <a:xfrm>
              <a:off x="2667000" y="3657600"/>
              <a:ext cx="3087158" cy="3130639"/>
            </a:xfrm>
            <a:prstGeom prst="rect">
              <a:avLst/>
            </a:prstGeom>
            <a:noFill/>
            <a:ln w="9525">
              <a:noFill/>
              <a:miter lim="800000"/>
              <a:headEnd/>
              <a:tailEnd/>
            </a:ln>
            <a:effectLst/>
          </p:spPr>
        </p:pic>
        <p:sp>
          <p:nvSpPr>
            <p:cNvPr id="122" name="TextBox 121"/>
            <p:cNvSpPr txBox="1"/>
            <p:nvPr/>
          </p:nvSpPr>
          <p:spPr>
            <a:xfrm>
              <a:off x="3429000" y="5638800"/>
              <a:ext cx="312906" cy="400110"/>
            </a:xfrm>
            <a:prstGeom prst="rect">
              <a:avLst/>
            </a:prstGeom>
            <a:noFill/>
          </p:spPr>
          <p:txBody>
            <a:bodyPr wrap="none" rtlCol="0">
              <a:spAutoFit/>
            </a:bodyPr>
            <a:lstStyle/>
            <a:p>
              <a:r>
                <a:rPr lang="en-US" sz="2000" b="1" dirty="0"/>
                <a:t>+</a:t>
              </a:r>
            </a:p>
          </p:txBody>
        </p:sp>
      </p:grpSp>
      <p:grpSp>
        <p:nvGrpSpPr>
          <p:cNvPr id="130" name="Group 129"/>
          <p:cNvGrpSpPr/>
          <p:nvPr/>
        </p:nvGrpSpPr>
        <p:grpSpPr>
          <a:xfrm>
            <a:off x="3585029" y="2286000"/>
            <a:ext cx="1596571" cy="838200"/>
            <a:chOff x="304800" y="4343400"/>
            <a:chExt cx="1016000" cy="533400"/>
          </a:xfrm>
        </p:grpSpPr>
        <p:pic>
          <p:nvPicPr>
            <p:cNvPr id="131" name="Picture 130"/>
            <p:cNvPicPr>
              <a:picLocks noChangeAspect="1"/>
            </p:cNvPicPr>
            <p:nvPr/>
          </p:nvPicPr>
          <p:blipFill>
            <a:blip r:embed="rId5"/>
            <a:stretch>
              <a:fillRect/>
            </a:stretch>
          </p:blipFill>
          <p:spPr>
            <a:xfrm>
              <a:off x="304800" y="4343400"/>
              <a:ext cx="533400" cy="533400"/>
            </a:xfrm>
            <a:prstGeom prst="rect">
              <a:avLst/>
            </a:prstGeom>
          </p:spPr>
        </p:pic>
        <p:pic>
          <p:nvPicPr>
            <p:cNvPr id="132" name="Picture 131"/>
            <p:cNvPicPr>
              <a:picLocks noChangeAspect="1"/>
            </p:cNvPicPr>
            <p:nvPr/>
          </p:nvPicPr>
          <p:blipFill>
            <a:blip r:embed="rId6"/>
            <a:stretch>
              <a:fillRect/>
            </a:stretch>
          </p:blipFill>
          <p:spPr>
            <a:xfrm>
              <a:off x="838200" y="4370480"/>
              <a:ext cx="482600" cy="482600"/>
            </a:xfrm>
            <a:prstGeom prst="rect">
              <a:avLst/>
            </a:prstGeom>
          </p:spPr>
        </p:pic>
      </p:grpSp>
      <p:pic>
        <p:nvPicPr>
          <p:cNvPr id="64" name="Picture 63"/>
          <p:cNvPicPr>
            <a:picLocks noChangeAspect="1"/>
          </p:cNvPicPr>
          <p:nvPr/>
        </p:nvPicPr>
        <p:blipFill>
          <a:blip r:embed="rId7"/>
          <a:stretch>
            <a:fillRect/>
          </a:stretch>
        </p:blipFill>
        <p:spPr>
          <a:xfrm>
            <a:off x="4347929" y="3090141"/>
            <a:ext cx="990600" cy="990600"/>
          </a:xfrm>
          <a:prstGeom prst="rect">
            <a:avLst/>
          </a:prstGeom>
        </p:spPr>
      </p:pic>
      <p:sp>
        <p:nvSpPr>
          <p:cNvPr id="3" name="TextBox 2"/>
          <p:cNvSpPr txBox="1"/>
          <p:nvPr/>
        </p:nvSpPr>
        <p:spPr>
          <a:xfrm>
            <a:off x="2658351" y="3157411"/>
            <a:ext cx="1765778" cy="923330"/>
          </a:xfrm>
          <a:prstGeom prst="rect">
            <a:avLst/>
          </a:prstGeom>
          <a:noFill/>
        </p:spPr>
        <p:txBody>
          <a:bodyPr wrap="none" rtlCol="0">
            <a:spAutoFit/>
          </a:bodyPr>
          <a:lstStyle/>
          <a:p>
            <a:r>
              <a:rPr lang="en-US" dirty="0" smtClean="0"/>
              <a:t>Image analysis</a:t>
            </a:r>
          </a:p>
          <a:p>
            <a:r>
              <a:rPr lang="en-US" dirty="0" smtClean="0"/>
              <a:t>Visual inspection</a:t>
            </a:r>
          </a:p>
          <a:p>
            <a:r>
              <a:rPr lang="en-US" dirty="0" smtClean="0"/>
              <a:t>Statistics</a:t>
            </a:r>
            <a:endParaRPr lang="en-US" dirty="0"/>
          </a:p>
        </p:txBody>
      </p:sp>
      <p:sp>
        <p:nvSpPr>
          <p:cNvPr id="6" name="Rectangle 5"/>
          <p:cNvSpPr/>
          <p:nvPr/>
        </p:nvSpPr>
        <p:spPr>
          <a:xfrm>
            <a:off x="2519129" y="1947141"/>
            <a:ext cx="3124200" cy="2362200"/>
          </a:xfrm>
          <a:prstGeom prst="rect">
            <a:avLst/>
          </a:prstGeom>
          <a:noFill/>
          <a:ln w="38100"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p:cNvSpPr txBox="1"/>
          <p:nvPr/>
        </p:nvSpPr>
        <p:spPr>
          <a:xfrm>
            <a:off x="2205935" y="1489941"/>
            <a:ext cx="3813865" cy="369332"/>
          </a:xfrm>
          <a:prstGeom prst="rect">
            <a:avLst/>
          </a:prstGeom>
          <a:noFill/>
        </p:spPr>
        <p:txBody>
          <a:bodyPr wrap="none" rtlCol="0">
            <a:spAutoFit/>
          </a:bodyPr>
          <a:lstStyle/>
          <a:p>
            <a:r>
              <a:rPr lang="en-US" dirty="0" smtClean="0"/>
              <a:t>Integrated solution from one company</a:t>
            </a:r>
            <a:endParaRPr lang="en-US" dirty="0"/>
          </a:p>
        </p:txBody>
      </p:sp>
      <p:sp>
        <p:nvSpPr>
          <p:cNvPr id="13" name="TextBox 12"/>
          <p:cNvSpPr txBox="1"/>
          <p:nvPr/>
        </p:nvSpPr>
        <p:spPr>
          <a:xfrm>
            <a:off x="2514600" y="4495800"/>
            <a:ext cx="5410200" cy="1754327"/>
          </a:xfrm>
          <a:prstGeom prst="rect">
            <a:avLst/>
          </a:prstGeom>
          <a:noFill/>
        </p:spPr>
        <p:txBody>
          <a:bodyPr wrap="square" rtlCol="0">
            <a:spAutoFit/>
          </a:bodyPr>
          <a:lstStyle/>
          <a:p>
            <a:r>
              <a:rPr lang="en-US" dirty="0" smtClean="0"/>
              <a:t>Pro:</a:t>
            </a:r>
          </a:p>
          <a:p>
            <a:pPr marL="285750" indent="-285750">
              <a:buFont typeface="Arial"/>
              <a:buChar char="•"/>
            </a:pPr>
            <a:r>
              <a:rPr lang="en-US" dirty="0" smtClean="0"/>
              <a:t>Least IT hassle</a:t>
            </a:r>
          </a:p>
          <a:p>
            <a:pPr marL="285750" indent="-285750">
              <a:buFont typeface="Arial"/>
              <a:buChar char="•"/>
            </a:pPr>
            <a:r>
              <a:rPr lang="en-US" dirty="0" smtClean="0"/>
              <a:t>Turn-key solutions for some standard assays</a:t>
            </a:r>
          </a:p>
          <a:p>
            <a:r>
              <a:rPr lang="en-US" dirty="0" smtClean="0"/>
              <a:t>Con:</a:t>
            </a:r>
          </a:p>
          <a:p>
            <a:pPr marL="285750" indent="-285750">
              <a:buFont typeface="Arial"/>
              <a:buChar char="•"/>
            </a:pPr>
            <a:r>
              <a:rPr lang="en-US" dirty="0" smtClean="0"/>
              <a:t>If</a:t>
            </a:r>
            <a:r>
              <a:rPr lang="en-US" dirty="0"/>
              <a:t> </a:t>
            </a:r>
            <a:r>
              <a:rPr lang="en-US" dirty="0" smtClean="0"/>
              <a:t>a </a:t>
            </a:r>
            <a:r>
              <a:rPr lang="en-US" dirty="0" smtClean="0"/>
              <a:t>specific image analysis or statistics module is missing it might be difficult to add</a:t>
            </a:r>
            <a:endParaRPr lang="en-US" dirty="0"/>
          </a:p>
        </p:txBody>
      </p:sp>
    </p:spTree>
    <p:extLst>
      <p:ext uri="{BB962C8B-B14F-4D97-AF65-F5344CB8AC3E}">
        <p14:creationId xmlns:p14="http://schemas.microsoft.com/office/powerpoint/2010/main" val="330450429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4971" name="Text Box 11"/>
          <p:cNvSpPr txBox="1">
            <a:spLocks noChangeArrowheads="1"/>
          </p:cNvSpPr>
          <p:nvPr/>
        </p:nvSpPr>
        <p:spPr bwMode="auto">
          <a:xfrm>
            <a:off x="1217216" y="205026"/>
            <a:ext cx="6859984" cy="861774"/>
          </a:xfrm>
          <a:prstGeom prst="rect">
            <a:avLst/>
          </a:prstGeom>
          <a:noFill/>
          <a:ln w="9525">
            <a:noFill/>
            <a:miter lim="800000"/>
            <a:headEnd/>
            <a:tailEnd/>
          </a:ln>
          <a:effectLst/>
        </p:spPr>
        <p:txBody>
          <a:bodyPr wrap="none">
            <a:spAutoFit/>
          </a:bodyPr>
          <a:lstStyle/>
          <a:p>
            <a:pPr algn="ctr" eaLnBrk="0" fontAlgn="base" hangingPunct="0">
              <a:spcBef>
                <a:spcPct val="0"/>
              </a:spcBef>
              <a:spcAft>
                <a:spcPct val="0"/>
              </a:spcAft>
            </a:pPr>
            <a:r>
              <a:rPr lang="en-US" sz="3000" dirty="0">
                <a:latin typeface="Calibri" panose="020F0502020204030204" pitchFamily="34" charset="0"/>
                <a:ea typeface="ＭＳ Ｐゴシック" pitchFamily="1" charset="-128"/>
              </a:rPr>
              <a:t>Advanced Light Microscopy Facility (ALMF</a:t>
            </a:r>
            <a:r>
              <a:rPr lang="en-US" sz="3000" dirty="0" smtClean="0">
                <a:latin typeface="Calibri" panose="020F0502020204030204" pitchFamily="34" charset="0"/>
                <a:ea typeface="ＭＳ Ｐゴシック" pitchFamily="1" charset="-128"/>
              </a:rPr>
              <a:t>)</a:t>
            </a:r>
            <a:br>
              <a:rPr lang="en-US" sz="3000" dirty="0" smtClean="0">
                <a:latin typeface="Calibri" panose="020F0502020204030204" pitchFamily="34" charset="0"/>
                <a:ea typeface="ＭＳ Ｐゴシック" pitchFamily="1" charset="-128"/>
              </a:rPr>
            </a:br>
            <a:r>
              <a:rPr lang="en-US" sz="2000" dirty="0" smtClean="0">
                <a:latin typeface="Calibri" panose="020F0502020204030204" pitchFamily="34" charset="0"/>
                <a:ea typeface="ＭＳ Ｐゴシック" pitchFamily="1" charset="-128"/>
              </a:rPr>
              <a:t>at EMBL Heidelberg, Germany</a:t>
            </a:r>
            <a:endParaRPr lang="en-US" sz="2000" dirty="0">
              <a:latin typeface="Calibri" panose="020F0502020204030204" pitchFamily="34" charset="0"/>
              <a:ea typeface="ＭＳ Ｐゴシック" pitchFamily="1" charset="-128"/>
            </a:endParaRPr>
          </a:p>
        </p:txBody>
      </p:sp>
      <p:sp>
        <p:nvSpPr>
          <p:cNvPr id="21" name="TextBox 20"/>
          <p:cNvSpPr txBox="1"/>
          <p:nvPr/>
        </p:nvSpPr>
        <p:spPr>
          <a:xfrm>
            <a:off x="5105400" y="2013768"/>
            <a:ext cx="3449086" cy="369332"/>
          </a:xfrm>
          <a:prstGeom prst="rect">
            <a:avLst/>
          </a:prstGeom>
          <a:noFill/>
        </p:spPr>
        <p:txBody>
          <a:bodyPr wrap="none" rtlCol="0">
            <a:spAutoFit/>
          </a:bodyPr>
          <a:lstStyle/>
          <a:p>
            <a:pPr algn="ctr" eaLnBrk="0" fontAlgn="base" hangingPunct="0">
              <a:spcBef>
                <a:spcPct val="0"/>
              </a:spcBef>
              <a:spcAft>
                <a:spcPct val="0"/>
              </a:spcAft>
            </a:pPr>
            <a:r>
              <a:rPr lang="en-US" dirty="0">
                <a:solidFill>
                  <a:srgbClr val="000000"/>
                </a:solidFill>
                <a:latin typeface="Calibri" panose="020F0502020204030204" pitchFamily="34" charset="0"/>
                <a:ea typeface="ＭＳ Ｐゴシック" pitchFamily="1" charset="-128"/>
              </a:rPr>
              <a:t>Advanced Light Microscopy Facility</a:t>
            </a:r>
          </a:p>
        </p:txBody>
      </p:sp>
      <p:sp>
        <p:nvSpPr>
          <p:cNvPr id="22" name="TextBox 21"/>
          <p:cNvSpPr txBox="1"/>
          <p:nvPr/>
        </p:nvSpPr>
        <p:spPr>
          <a:xfrm>
            <a:off x="537875" y="1993170"/>
            <a:ext cx="3043525" cy="369332"/>
          </a:xfrm>
          <a:prstGeom prst="rect">
            <a:avLst/>
          </a:prstGeom>
          <a:noFill/>
        </p:spPr>
        <p:txBody>
          <a:bodyPr wrap="none" rtlCol="0">
            <a:spAutoFit/>
          </a:bodyPr>
          <a:lstStyle/>
          <a:p>
            <a:pPr algn="ctr" eaLnBrk="0" fontAlgn="base" hangingPunct="0">
              <a:spcBef>
                <a:spcPct val="0"/>
              </a:spcBef>
              <a:spcAft>
                <a:spcPct val="0"/>
              </a:spcAft>
            </a:pPr>
            <a:r>
              <a:rPr lang="en-US" dirty="0">
                <a:solidFill>
                  <a:srgbClr val="000000"/>
                </a:solidFill>
                <a:latin typeface="Calibri" panose="020F0502020204030204" pitchFamily="34" charset="0"/>
                <a:ea typeface="ＭＳ Ｐゴシック" pitchFamily="1" charset="-128"/>
              </a:rPr>
              <a:t>High-</a:t>
            </a:r>
            <a:r>
              <a:rPr lang="en-US" dirty="0" smtClean="0">
                <a:solidFill>
                  <a:srgbClr val="000000"/>
                </a:solidFill>
                <a:latin typeface="Calibri" panose="020F0502020204030204" pitchFamily="34" charset="0"/>
                <a:ea typeface="ＭＳ Ｐゴシック" pitchFamily="1" charset="-128"/>
              </a:rPr>
              <a:t>Throughput </a:t>
            </a:r>
            <a:r>
              <a:rPr lang="en-US" dirty="0">
                <a:solidFill>
                  <a:srgbClr val="000000"/>
                </a:solidFill>
                <a:latin typeface="Calibri" panose="020F0502020204030204" pitchFamily="34" charset="0"/>
                <a:ea typeface="ＭＳ Ｐゴシック" pitchFamily="1" charset="-128"/>
              </a:rPr>
              <a:t>Microscopy</a:t>
            </a:r>
          </a:p>
        </p:txBody>
      </p:sp>
      <p:sp>
        <p:nvSpPr>
          <p:cNvPr id="26" name="Text Box 14"/>
          <p:cNvSpPr txBox="1">
            <a:spLocks noChangeArrowheads="1"/>
          </p:cNvSpPr>
          <p:nvPr/>
        </p:nvSpPr>
        <p:spPr bwMode="auto">
          <a:xfrm>
            <a:off x="3200400" y="5045352"/>
            <a:ext cx="2590800" cy="307777"/>
          </a:xfrm>
          <a:prstGeom prst="rect">
            <a:avLst/>
          </a:prstGeom>
          <a:noFill/>
          <a:ln w="9525">
            <a:noFill/>
            <a:miter lim="800000"/>
            <a:headEnd/>
            <a:tailEnd/>
          </a:ln>
          <a:effectLst/>
        </p:spPr>
        <p:txBody>
          <a:bodyPr>
            <a:spAutoFit/>
          </a:bodyPr>
          <a:lstStyle/>
          <a:p>
            <a:pPr algn="ctr" fontAlgn="base">
              <a:spcBef>
                <a:spcPct val="0"/>
              </a:spcBef>
              <a:spcAft>
                <a:spcPct val="0"/>
              </a:spcAft>
            </a:pPr>
            <a:r>
              <a:rPr lang="en-US" sz="1400" dirty="0">
                <a:solidFill>
                  <a:srgbClr val="000000"/>
                </a:solidFill>
                <a:latin typeface="Calibri" panose="020F0502020204030204" pitchFamily="34" charset="0"/>
                <a:ea typeface="ＭＳ Ｐゴシック" pitchFamily="1" charset="-128"/>
              </a:rPr>
              <a:t>Rainer Pepperkok</a:t>
            </a:r>
          </a:p>
        </p:txBody>
      </p:sp>
      <p:grpSp>
        <p:nvGrpSpPr>
          <p:cNvPr id="30" name="Group 31"/>
          <p:cNvGrpSpPr>
            <a:grpSpLocks/>
          </p:cNvGrpSpPr>
          <p:nvPr/>
        </p:nvGrpSpPr>
        <p:grpSpPr bwMode="auto">
          <a:xfrm>
            <a:off x="1648272" y="4581524"/>
            <a:ext cx="2590800" cy="1666876"/>
            <a:chOff x="-1337" y="2848"/>
            <a:chExt cx="1632" cy="1050"/>
          </a:xfrm>
        </p:grpSpPr>
        <p:sp>
          <p:nvSpPr>
            <p:cNvPr id="31" name="Text Box 6"/>
            <p:cNvSpPr txBox="1">
              <a:spLocks noChangeArrowheads="1"/>
            </p:cNvSpPr>
            <p:nvPr/>
          </p:nvSpPr>
          <p:spPr bwMode="auto">
            <a:xfrm>
              <a:off x="-1337" y="3704"/>
              <a:ext cx="1632" cy="194"/>
            </a:xfrm>
            <a:prstGeom prst="rect">
              <a:avLst/>
            </a:prstGeom>
            <a:noFill/>
            <a:ln w="9525">
              <a:noFill/>
              <a:miter lim="800000"/>
              <a:headEnd/>
              <a:tailEnd/>
            </a:ln>
            <a:effectLst/>
          </p:spPr>
          <p:txBody>
            <a:bodyPr>
              <a:spAutoFit/>
            </a:bodyPr>
            <a:lstStyle/>
            <a:p>
              <a:pPr algn="ctr" fontAlgn="base">
                <a:spcBef>
                  <a:spcPct val="0"/>
                </a:spcBef>
                <a:spcAft>
                  <a:spcPct val="0"/>
                </a:spcAft>
              </a:pPr>
              <a:r>
                <a:rPr lang="en-US" sz="1400" dirty="0">
                  <a:solidFill>
                    <a:srgbClr val="000000"/>
                  </a:solidFill>
                  <a:latin typeface="Calibri" panose="020F0502020204030204" pitchFamily="34" charset="0"/>
                  <a:ea typeface="ＭＳ Ｐゴシック" pitchFamily="1" charset="-128"/>
                </a:rPr>
                <a:t>Christian Tischer</a:t>
              </a:r>
            </a:p>
          </p:txBody>
        </p:sp>
        <p:pic>
          <p:nvPicPr>
            <p:cNvPr id="32" name="Picture 17" descr="CTischer"/>
            <p:cNvPicPr>
              <a:picLocks noChangeAspect="1" noChangeArrowheads="1"/>
            </p:cNvPicPr>
            <p:nvPr/>
          </p:nvPicPr>
          <p:blipFill>
            <a:blip r:embed="rId3" cstate="print"/>
            <a:srcRect/>
            <a:stretch>
              <a:fillRect/>
            </a:stretch>
          </p:blipFill>
          <p:spPr bwMode="auto">
            <a:xfrm>
              <a:off x="-885" y="2848"/>
              <a:ext cx="763" cy="862"/>
            </a:xfrm>
            <a:prstGeom prst="rect">
              <a:avLst/>
            </a:prstGeom>
            <a:noFill/>
          </p:spPr>
        </p:pic>
      </p:grpSp>
      <p:pic>
        <p:nvPicPr>
          <p:cNvPr id="33" name="Picture 25"/>
          <p:cNvPicPr>
            <a:picLocks noChangeAspect="1" noChangeArrowheads="1"/>
          </p:cNvPicPr>
          <p:nvPr/>
        </p:nvPicPr>
        <p:blipFill>
          <a:blip r:embed="rId4" cstate="print"/>
          <a:srcRect r="1828"/>
          <a:stretch>
            <a:fillRect/>
          </a:stretch>
        </p:blipFill>
        <p:spPr bwMode="auto">
          <a:xfrm>
            <a:off x="3886200" y="3605490"/>
            <a:ext cx="1252538" cy="1439862"/>
          </a:xfrm>
          <a:prstGeom prst="rect">
            <a:avLst/>
          </a:prstGeom>
          <a:noFill/>
          <a:ln w="9525">
            <a:noFill/>
            <a:miter lim="800000"/>
            <a:headEnd/>
            <a:tailEnd/>
          </a:ln>
          <a:effectLst/>
        </p:spPr>
      </p:pic>
      <p:grpSp>
        <p:nvGrpSpPr>
          <p:cNvPr id="34" name="Group 35"/>
          <p:cNvGrpSpPr>
            <a:grpSpLocks/>
          </p:cNvGrpSpPr>
          <p:nvPr/>
        </p:nvGrpSpPr>
        <p:grpSpPr bwMode="auto">
          <a:xfrm>
            <a:off x="1648272" y="2436273"/>
            <a:ext cx="2590800" cy="1665288"/>
            <a:chOff x="4195" y="1661"/>
            <a:chExt cx="1632" cy="1049"/>
          </a:xfrm>
        </p:grpSpPr>
        <p:sp>
          <p:nvSpPr>
            <p:cNvPr id="35" name="Text Box 24"/>
            <p:cNvSpPr txBox="1">
              <a:spLocks noChangeArrowheads="1"/>
            </p:cNvSpPr>
            <p:nvPr/>
          </p:nvSpPr>
          <p:spPr bwMode="auto">
            <a:xfrm>
              <a:off x="4195" y="2516"/>
              <a:ext cx="1632" cy="194"/>
            </a:xfrm>
            <a:prstGeom prst="rect">
              <a:avLst/>
            </a:prstGeom>
            <a:noFill/>
            <a:ln w="9525">
              <a:noFill/>
              <a:miter lim="800000"/>
              <a:headEnd/>
              <a:tailEnd/>
            </a:ln>
            <a:effectLst/>
          </p:spPr>
          <p:txBody>
            <a:bodyPr>
              <a:spAutoFit/>
            </a:bodyPr>
            <a:lstStyle/>
            <a:p>
              <a:pPr algn="ctr" fontAlgn="base">
                <a:spcBef>
                  <a:spcPct val="0"/>
                </a:spcBef>
                <a:spcAft>
                  <a:spcPct val="0"/>
                </a:spcAft>
              </a:pPr>
              <a:r>
                <a:rPr lang="en-US" sz="1400" dirty="0">
                  <a:solidFill>
                    <a:srgbClr val="000000"/>
                  </a:solidFill>
                  <a:latin typeface="Calibri" panose="020F0502020204030204" pitchFamily="34" charset="0"/>
                  <a:ea typeface="ＭＳ Ｐゴシック" pitchFamily="1" charset="-128"/>
                </a:rPr>
                <a:t>Beate Neumann </a:t>
              </a:r>
            </a:p>
          </p:txBody>
        </p:sp>
        <p:pic>
          <p:nvPicPr>
            <p:cNvPr id="36" name="Picture 28" descr="neumann_beate_smaller_1"/>
            <p:cNvPicPr>
              <a:picLocks noChangeAspect="1" noChangeArrowheads="1"/>
            </p:cNvPicPr>
            <p:nvPr/>
          </p:nvPicPr>
          <p:blipFill>
            <a:blip r:embed="rId5" cstate="print"/>
            <a:srcRect/>
            <a:stretch>
              <a:fillRect/>
            </a:stretch>
          </p:blipFill>
          <p:spPr bwMode="auto">
            <a:xfrm>
              <a:off x="4604" y="1661"/>
              <a:ext cx="769" cy="862"/>
            </a:xfrm>
            <a:prstGeom prst="rect">
              <a:avLst/>
            </a:prstGeom>
            <a:noFill/>
          </p:spPr>
        </p:pic>
      </p:grpSp>
      <p:grpSp>
        <p:nvGrpSpPr>
          <p:cNvPr id="37" name="Group 30"/>
          <p:cNvGrpSpPr>
            <a:grpSpLocks/>
          </p:cNvGrpSpPr>
          <p:nvPr/>
        </p:nvGrpSpPr>
        <p:grpSpPr bwMode="auto">
          <a:xfrm>
            <a:off x="4919827" y="2480723"/>
            <a:ext cx="2590800" cy="1620838"/>
            <a:chOff x="158" y="2750"/>
            <a:chExt cx="1632" cy="1021"/>
          </a:xfrm>
        </p:grpSpPr>
        <p:sp>
          <p:nvSpPr>
            <p:cNvPr id="38" name="Text Box 5"/>
            <p:cNvSpPr txBox="1">
              <a:spLocks noChangeArrowheads="1"/>
            </p:cNvSpPr>
            <p:nvPr/>
          </p:nvSpPr>
          <p:spPr bwMode="auto">
            <a:xfrm>
              <a:off x="158" y="3577"/>
              <a:ext cx="1632" cy="194"/>
            </a:xfrm>
            <a:prstGeom prst="rect">
              <a:avLst/>
            </a:prstGeom>
            <a:noFill/>
            <a:ln w="9525">
              <a:noFill/>
              <a:miter lim="800000"/>
              <a:headEnd/>
              <a:tailEnd/>
            </a:ln>
            <a:effectLst/>
          </p:spPr>
          <p:txBody>
            <a:bodyPr>
              <a:spAutoFit/>
            </a:bodyPr>
            <a:lstStyle/>
            <a:p>
              <a:pPr algn="ctr" fontAlgn="base">
                <a:spcBef>
                  <a:spcPct val="0"/>
                </a:spcBef>
                <a:spcAft>
                  <a:spcPct val="0"/>
                </a:spcAft>
              </a:pPr>
              <a:r>
                <a:rPr lang="en-US" sz="1400" dirty="0">
                  <a:solidFill>
                    <a:srgbClr val="000000"/>
                  </a:solidFill>
                  <a:latin typeface="Calibri" panose="020F0502020204030204" pitchFamily="34" charset="0"/>
                  <a:ea typeface="ＭＳ Ｐゴシック" pitchFamily="1" charset="-128"/>
                </a:rPr>
                <a:t>Stefan Terjung</a:t>
              </a:r>
            </a:p>
          </p:txBody>
        </p:sp>
        <p:pic>
          <p:nvPicPr>
            <p:cNvPr id="39" name="Picture 29" descr="terjung_stefan_poster-orig"/>
            <p:cNvPicPr>
              <a:picLocks noChangeAspect="1" noChangeArrowheads="1"/>
            </p:cNvPicPr>
            <p:nvPr/>
          </p:nvPicPr>
          <p:blipFill>
            <a:blip r:embed="rId6" cstate="print"/>
            <a:srcRect/>
            <a:stretch>
              <a:fillRect/>
            </a:stretch>
          </p:blipFill>
          <p:spPr bwMode="auto">
            <a:xfrm>
              <a:off x="583" y="2750"/>
              <a:ext cx="755" cy="853"/>
            </a:xfrm>
            <a:prstGeom prst="rect">
              <a:avLst/>
            </a:prstGeom>
            <a:noFill/>
          </p:spPr>
        </p:pic>
      </p:grpSp>
      <p:grpSp>
        <p:nvGrpSpPr>
          <p:cNvPr id="40" name="Group 24"/>
          <p:cNvGrpSpPr/>
          <p:nvPr/>
        </p:nvGrpSpPr>
        <p:grpSpPr>
          <a:xfrm>
            <a:off x="33772" y="4489033"/>
            <a:ext cx="2590800" cy="1759367"/>
            <a:chOff x="-243535" y="4014065"/>
            <a:chExt cx="2590800" cy="1759367"/>
          </a:xfrm>
        </p:grpSpPr>
        <p:pic>
          <p:nvPicPr>
            <p:cNvPr id="41" name="Picture 2" descr="W:\ALMF_poster\LAbday\old versions\VolkerHilsenstein_aug_11_0153.JPG"/>
            <p:cNvPicPr>
              <a:picLocks noChangeAspect="1" noChangeArrowheads="1"/>
            </p:cNvPicPr>
            <p:nvPr/>
          </p:nvPicPr>
          <p:blipFill>
            <a:blip r:embed="rId7" cstate="print"/>
            <a:srcRect l="6452" t="6516" r="6451" b="25672"/>
            <a:stretch>
              <a:fillRect/>
            </a:stretch>
          </p:blipFill>
          <p:spPr bwMode="auto">
            <a:xfrm>
              <a:off x="386535" y="4014065"/>
              <a:ext cx="1260140" cy="1474450"/>
            </a:xfrm>
            <a:prstGeom prst="rect">
              <a:avLst/>
            </a:prstGeom>
            <a:noFill/>
          </p:spPr>
        </p:pic>
        <p:sp>
          <p:nvSpPr>
            <p:cNvPr id="42" name="Text Box 19"/>
            <p:cNvSpPr txBox="1">
              <a:spLocks noChangeArrowheads="1"/>
            </p:cNvSpPr>
            <p:nvPr/>
          </p:nvSpPr>
          <p:spPr bwMode="auto">
            <a:xfrm>
              <a:off x="-243535" y="5465655"/>
              <a:ext cx="2590800" cy="307777"/>
            </a:xfrm>
            <a:prstGeom prst="rect">
              <a:avLst/>
            </a:prstGeom>
            <a:noFill/>
            <a:ln w="9525">
              <a:noFill/>
              <a:miter lim="800000"/>
              <a:headEnd/>
              <a:tailEnd/>
            </a:ln>
            <a:effectLst/>
          </p:spPr>
          <p:txBody>
            <a:bodyPr>
              <a:spAutoFit/>
            </a:bodyPr>
            <a:lstStyle/>
            <a:p>
              <a:pPr algn="ctr" fontAlgn="base">
                <a:spcBef>
                  <a:spcPct val="0"/>
                </a:spcBef>
                <a:spcAft>
                  <a:spcPct val="0"/>
                </a:spcAft>
              </a:pPr>
              <a:r>
                <a:rPr lang="en-US" sz="1400" dirty="0">
                  <a:solidFill>
                    <a:srgbClr val="000000"/>
                  </a:solidFill>
                  <a:latin typeface="Calibri" panose="020F0502020204030204" pitchFamily="34" charset="0"/>
                  <a:ea typeface="ＭＳ Ｐゴシック" pitchFamily="1" charset="-128"/>
                </a:rPr>
                <a:t>Volker Hilsenstein </a:t>
              </a:r>
            </a:p>
          </p:txBody>
        </p:sp>
      </p:grpSp>
      <p:grpSp>
        <p:nvGrpSpPr>
          <p:cNvPr id="44" name="Group 43"/>
          <p:cNvGrpSpPr/>
          <p:nvPr/>
        </p:nvGrpSpPr>
        <p:grpSpPr>
          <a:xfrm>
            <a:off x="6691936" y="4633916"/>
            <a:ext cx="2375864" cy="1614484"/>
            <a:chOff x="3376116" y="3623806"/>
            <a:chExt cx="2590800" cy="1760540"/>
          </a:xfrm>
        </p:grpSpPr>
        <p:pic>
          <p:nvPicPr>
            <p:cNvPr id="45" name="Picture 2" descr="http://www-db.embl.de/EMBLPersonGroup-PersonPicture/GetPicture?ID=CP-60006396.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009617" y="3623806"/>
              <a:ext cx="1293706" cy="1460636"/>
            </a:xfrm>
            <a:prstGeom prst="rect">
              <a:avLst/>
            </a:prstGeom>
            <a:noFill/>
            <a:extLst>
              <a:ext uri="{909E8E84-426E-40dd-AFC4-6F175D3DCCD1}">
                <a14:hiddenFill xmlns:a14="http://schemas.microsoft.com/office/drawing/2010/main">
                  <a:solidFill>
                    <a:srgbClr val="FFFFFF"/>
                  </a:solidFill>
                </a14:hiddenFill>
              </a:ext>
            </a:extLst>
          </p:spPr>
        </p:pic>
        <p:sp>
          <p:nvSpPr>
            <p:cNvPr id="46" name="Text Box 24"/>
            <p:cNvSpPr txBox="1">
              <a:spLocks noChangeArrowheads="1"/>
            </p:cNvSpPr>
            <p:nvPr/>
          </p:nvSpPr>
          <p:spPr bwMode="auto">
            <a:xfrm>
              <a:off x="3376116" y="5048726"/>
              <a:ext cx="2590800" cy="335620"/>
            </a:xfrm>
            <a:prstGeom prst="rect">
              <a:avLst/>
            </a:prstGeom>
            <a:noFill/>
            <a:ln w="9525">
              <a:noFill/>
              <a:miter lim="800000"/>
              <a:headEnd/>
              <a:tailEnd/>
            </a:ln>
            <a:effectLst/>
          </p:spPr>
          <p:txBody>
            <a:bodyPr>
              <a:spAutoFit/>
            </a:bodyPr>
            <a:lstStyle/>
            <a:p>
              <a:pPr algn="ctr" fontAlgn="base">
                <a:spcBef>
                  <a:spcPct val="0"/>
                </a:spcBef>
                <a:spcAft>
                  <a:spcPct val="0"/>
                </a:spcAft>
              </a:pPr>
              <a:r>
                <a:rPr lang="en-US" sz="1400" dirty="0">
                  <a:solidFill>
                    <a:srgbClr val="000000"/>
                  </a:solidFill>
                  <a:latin typeface="Calibri" panose="020F0502020204030204" pitchFamily="34" charset="0"/>
                  <a:ea typeface="ＭＳ Ｐゴシック" pitchFamily="1" charset="-128"/>
                </a:rPr>
                <a:t>Marko Lampe</a:t>
              </a:r>
            </a:p>
          </p:txBody>
        </p:sp>
      </p:grpSp>
      <p:sp>
        <p:nvSpPr>
          <p:cNvPr id="47" name="Rectangle 46"/>
          <p:cNvSpPr/>
          <p:nvPr/>
        </p:nvSpPr>
        <p:spPr>
          <a:xfrm>
            <a:off x="3888468" y="3236158"/>
            <a:ext cx="1303562" cy="307777"/>
          </a:xfrm>
          <a:prstGeom prst="rect">
            <a:avLst/>
          </a:prstGeom>
        </p:spPr>
        <p:txBody>
          <a:bodyPr wrap="none">
            <a:spAutoFit/>
          </a:bodyPr>
          <a:lstStyle/>
          <a:p>
            <a:pPr algn="ctr" fontAlgn="base">
              <a:spcBef>
                <a:spcPct val="0"/>
              </a:spcBef>
              <a:spcAft>
                <a:spcPct val="0"/>
              </a:spcAft>
            </a:pPr>
            <a:r>
              <a:rPr lang="en-US" sz="1400" dirty="0">
                <a:solidFill>
                  <a:srgbClr val="000000"/>
                </a:solidFill>
                <a:latin typeface="Calibri" panose="020F0502020204030204" pitchFamily="34" charset="0"/>
                <a:ea typeface="ＭＳ Ｐゴシック" pitchFamily="1" charset="-128"/>
              </a:rPr>
              <a:t>Head of Facility</a:t>
            </a:r>
          </a:p>
        </p:txBody>
      </p:sp>
      <p:grpSp>
        <p:nvGrpSpPr>
          <p:cNvPr id="2" name="Group 1"/>
          <p:cNvGrpSpPr/>
          <p:nvPr/>
        </p:nvGrpSpPr>
        <p:grpSpPr>
          <a:xfrm>
            <a:off x="0" y="2490119"/>
            <a:ext cx="2590800" cy="1593154"/>
            <a:chOff x="256728" y="1767554"/>
            <a:chExt cx="2590800" cy="1593154"/>
          </a:xfrm>
        </p:grpSpPr>
        <p:pic>
          <p:nvPicPr>
            <p:cNvPr id="43" name="Picture 2" descr="http://www-db.embl.de/EMBLPersonGroup-PersonPicture/GetPicture?ID=CP-60013534.jp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20570" y="1767554"/>
              <a:ext cx="1158042" cy="1307466"/>
            </a:xfrm>
            <a:prstGeom prst="rect">
              <a:avLst/>
            </a:prstGeom>
            <a:noFill/>
            <a:extLst>
              <a:ext uri="{909E8E84-426E-40dd-AFC4-6F175D3DCCD1}">
                <a14:hiddenFill xmlns:a14="http://schemas.microsoft.com/office/drawing/2010/main">
                  <a:solidFill>
                    <a:srgbClr val="FFFFFF"/>
                  </a:solidFill>
                </a14:hiddenFill>
              </a:ext>
            </a:extLst>
          </p:spPr>
        </p:pic>
        <p:sp>
          <p:nvSpPr>
            <p:cNvPr id="48" name="Text Box 24"/>
            <p:cNvSpPr txBox="1">
              <a:spLocks noChangeArrowheads="1"/>
            </p:cNvSpPr>
            <p:nvPr/>
          </p:nvSpPr>
          <p:spPr bwMode="auto">
            <a:xfrm>
              <a:off x="256728" y="3052733"/>
              <a:ext cx="2590800" cy="307975"/>
            </a:xfrm>
            <a:prstGeom prst="rect">
              <a:avLst/>
            </a:prstGeom>
            <a:noFill/>
            <a:ln w="9525">
              <a:noFill/>
              <a:miter lim="800000"/>
              <a:headEnd/>
              <a:tailEnd/>
            </a:ln>
            <a:effectLst/>
          </p:spPr>
          <p:txBody>
            <a:bodyPr>
              <a:spAutoFit/>
            </a:bodyPr>
            <a:lstStyle/>
            <a:p>
              <a:pPr algn="ctr" fontAlgn="base">
                <a:spcBef>
                  <a:spcPct val="0"/>
                </a:spcBef>
                <a:spcAft>
                  <a:spcPct val="0"/>
                </a:spcAft>
              </a:pPr>
              <a:r>
                <a:rPr lang="en-US" sz="1400" dirty="0">
                  <a:solidFill>
                    <a:srgbClr val="000000"/>
                  </a:solidFill>
                  <a:latin typeface="Calibri" panose="020F0502020204030204" pitchFamily="34" charset="0"/>
                  <a:ea typeface="ＭＳ Ｐゴシック" pitchFamily="1" charset="-128"/>
                </a:rPr>
                <a:t>Sabine </a:t>
              </a:r>
              <a:r>
                <a:rPr lang="en-US" sz="1400" dirty="0" err="1">
                  <a:solidFill>
                    <a:srgbClr val="000000"/>
                  </a:solidFill>
                  <a:latin typeface="Calibri" panose="020F0502020204030204" pitchFamily="34" charset="0"/>
                  <a:ea typeface="ＭＳ Ｐゴシック" pitchFamily="1" charset="-128"/>
                </a:rPr>
                <a:t>Reither</a:t>
              </a:r>
              <a:endParaRPr lang="en-US" sz="1400" dirty="0">
                <a:solidFill>
                  <a:srgbClr val="000000"/>
                </a:solidFill>
                <a:latin typeface="Calibri" panose="020F0502020204030204" pitchFamily="34" charset="0"/>
                <a:ea typeface="ＭＳ Ｐゴシック" pitchFamily="1" charset="-128"/>
              </a:endParaRPr>
            </a:p>
          </p:txBody>
        </p:sp>
      </p:grpSp>
      <p:grpSp>
        <p:nvGrpSpPr>
          <p:cNvPr id="4" name="Group 3"/>
          <p:cNvGrpSpPr/>
          <p:nvPr/>
        </p:nvGrpSpPr>
        <p:grpSpPr>
          <a:xfrm>
            <a:off x="6476999" y="2480723"/>
            <a:ext cx="2590801" cy="1631154"/>
            <a:chOff x="6733727" y="1472479"/>
            <a:chExt cx="2590801" cy="1631154"/>
          </a:xfrm>
        </p:grpSpPr>
        <p:sp>
          <p:nvSpPr>
            <p:cNvPr id="28" name="Text Box 3"/>
            <p:cNvSpPr txBox="1">
              <a:spLocks noChangeArrowheads="1"/>
            </p:cNvSpPr>
            <p:nvPr/>
          </p:nvSpPr>
          <p:spPr bwMode="auto">
            <a:xfrm>
              <a:off x="6733727" y="2795856"/>
              <a:ext cx="2590801" cy="307777"/>
            </a:xfrm>
            <a:prstGeom prst="rect">
              <a:avLst/>
            </a:prstGeom>
            <a:noFill/>
            <a:ln w="9525">
              <a:noFill/>
              <a:miter lim="800000"/>
              <a:headEnd/>
              <a:tailEnd/>
            </a:ln>
            <a:effectLst/>
          </p:spPr>
          <p:txBody>
            <a:bodyPr>
              <a:spAutoFit/>
            </a:bodyPr>
            <a:lstStyle/>
            <a:p>
              <a:pPr algn="ctr" fontAlgn="base">
                <a:spcBef>
                  <a:spcPct val="0"/>
                </a:spcBef>
                <a:spcAft>
                  <a:spcPct val="0"/>
                </a:spcAft>
              </a:pPr>
              <a:r>
                <a:rPr lang="en-US" sz="1400" dirty="0">
                  <a:solidFill>
                    <a:srgbClr val="000000"/>
                  </a:solidFill>
                  <a:latin typeface="Calibri" panose="020F0502020204030204" pitchFamily="34" charset="0"/>
                  <a:ea typeface="ＭＳ Ｐゴシック" pitchFamily="1" charset="-128"/>
                </a:rPr>
                <a:t>Aliaksandr Halavatyi</a:t>
              </a:r>
            </a:p>
          </p:txBody>
        </p:sp>
        <p:pic>
          <p:nvPicPr>
            <p:cNvPr id="376834" name="Picture 2" descr="Aliaksandr Halavatyi"/>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340546" y="1472479"/>
              <a:ext cx="1198393" cy="135302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 name="Group 4"/>
          <p:cNvGrpSpPr/>
          <p:nvPr/>
        </p:nvGrpSpPr>
        <p:grpSpPr>
          <a:xfrm>
            <a:off x="4919827" y="4629120"/>
            <a:ext cx="2590800" cy="1619280"/>
            <a:chOff x="4645496" y="3835088"/>
            <a:chExt cx="2590800" cy="1619280"/>
          </a:xfrm>
        </p:grpSpPr>
        <p:pic>
          <p:nvPicPr>
            <p:cNvPr id="376836" name="Picture 4" descr="Tobias Rass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352082" y="3835088"/>
              <a:ext cx="1166564" cy="1317089"/>
            </a:xfrm>
            <a:prstGeom prst="rect">
              <a:avLst/>
            </a:prstGeom>
            <a:noFill/>
            <a:extLst>
              <a:ext uri="{909E8E84-426E-40dd-AFC4-6F175D3DCCD1}">
                <a14:hiddenFill xmlns:a14="http://schemas.microsoft.com/office/drawing/2010/main">
                  <a:solidFill>
                    <a:srgbClr val="FFFFFF"/>
                  </a:solidFill>
                </a14:hiddenFill>
              </a:ext>
            </a:extLst>
          </p:spPr>
        </p:pic>
        <p:sp>
          <p:nvSpPr>
            <p:cNvPr id="50" name="Text Box 6"/>
            <p:cNvSpPr txBox="1">
              <a:spLocks noChangeArrowheads="1"/>
            </p:cNvSpPr>
            <p:nvPr/>
          </p:nvSpPr>
          <p:spPr bwMode="auto">
            <a:xfrm>
              <a:off x="4645496" y="5146393"/>
              <a:ext cx="2590800" cy="307975"/>
            </a:xfrm>
            <a:prstGeom prst="rect">
              <a:avLst/>
            </a:prstGeom>
            <a:noFill/>
            <a:ln w="9525">
              <a:noFill/>
              <a:miter lim="800000"/>
              <a:headEnd/>
              <a:tailEnd/>
            </a:ln>
            <a:effectLst/>
          </p:spPr>
          <p:txBody>
            <a:bodyPr>
              <a:spAutoFit/>
            </a:bodyPr>
            <a:lstStyle/>
            <a:p>
              <a:pPr algn="ctr" fontAlgn="base">
                <a:spcBef>
                  <a:spcPct val="0"/>
                </a:spcBef>
                <a:spcAft>
                  <a:spcPct val="0"/>
                </a:spcAft>
              </a:pPr>
              <a:r>
                <a:rPr lang="en-US" sz="1400" dirty="0">
                  <a:solidFill>
                    <a:srgbClr val="000000"/>
                  </a:solidFill>
                  <a:latin typeface="Calibri" panose="020F0502020204030204" pitchFamily="34" charset="0"/>
                  <a:ea typeface="ＭＳ Ｐゴシック" pitchFamily="1" charset="-128"/>
                </a:rPr>
                <a:t>Tobias Rasse</a:t>
              </a:r>
            </a:p>
          </p:txBody>
        </p:sp>
      </p:grpSp>
      <p:sp>
        <p:nvSpPr>
          <p:cNvPr id="51" name="TextBox 50"/>
          <p:cNvSpPr txBox="1"/>
          <p:nvPr/>
        </p:nvSpPr>
        <p:spPr>
          <a:xfrm>
            <a:off x="1066800" y="1276290"/>
            <a:ext cx="7467600" cy="400110"/>
          </a:xfrm>
          <a:prstGeom prst="rect">
            <a:avLst/>
          </a:prstGeom>
          <a:noFill/>
        </p:spPr>
        <p:txBody>
          <a:bodyPr wrap="square" rtlCol="0">
            <a:spAutoFit/>
          </a:bodyPr>
          <a:lstStyle/>
          <a:p>
            <a:pPr marL="285750" indent="-285750">
              <a:buFont typeface="Arial"/>
              <a:buChar char="•"/>
            </a:pPr>
            <a:r>
              <a:rPr lang="en-US" sz="2000" dirty="0" smtClean="0"/>
              <a:t>Since 1998 Serving </a:t>
            </a:r>
            <a:r>
              <a:rPr lang="en-US" sz="2000" dirty="0"/>
              <a:t>EMBL scientists and international </a:t>
            </a:r>
            <a:r>
              <a:rPr lang="en-US" sz="2000" dirty="0" smtClean="0"/>
              <a:t>visitors</a:t>
            </a:r>
            <a:endParaRPr lang="en-US" sz="2000" dirty="0" smtClean="0"/>
          </a:p>
        </p:txBody>
      </p:sp>
    </p:spTree>
    <p:extLst>
      <p:ext uri="{BB962C8B-B14F-4D97-AF65-F5344CB8AC3E}">
        <p14:creationId xmlns:p14="http://schemas.microsoft.com/office/powerpoint/2010/main" val="3232315283"/>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381000"/>
            <a:ext cx="8077200" cy="1143000"/>
          </a:xfrm>
        </p:spPr>
        <p:txBody>
          <a:bodyPr>
            <a:noAutofit/>
          </a:bodyPr>
          <a:lstStyle/>
          <a:p>
            <a:r>
              <a:rPr lang="en-US" sz="3200" dirty="0" smtClean="0"/>
              <a:t>Image analysis, </a:t>
            </a:r>
            <a:br>
              <a:rPr lang="en-US" sz="3200" dirty="0" smtClean="0"/>
            </a:br>
            <a:r>
              <a:rPr lang="en-US" sz="3200" dirty="0" smtClean="0"/>
              <a:t>Visual inspection and </a:t>
            </a:r>
            <a:r>
              <a:rPr lang="en-US" sz="3200" dirty="0"/>
              <a:t>Statistics</a:t>
            </a:r>
            <a:br>
              <a:rPr lang="en-US" sz="3200" dirty="0"/>
            </a:br>
            <a:r>
              <a:rPr lang="en-US" sz="3200" dirty="0" smtClean="0"/>
              <a:t> </a:t>
            </a:r>
            <a:endParaRPr lang="en-US" sz="3200" dirty="0"/>
          </a:p>
        </p:txBody>
      </p:sp>
      <p:pic>
        <p:nvPicPr>
          <p:cNvPr id="25" name="Picture 24"/>
          <p:cNvPicPr>
            <a:picLocks noChangeAspect="1" noChangeArrowheads="1"/>
          </p:cNvPicPr>
          <p:nvPr/>
        </p:nvPicPr>
        <p:blipFill rotWithShape="1">
          <a:blip r:embed="rId2" cstate="print"/>
          <a:srcRect/>
          <a:stretch/>
        </p:blipFill>
        <p:spPr bwMode="auto">
          <a:xfrm>
            <a:off x="9372600" y="2895600"/>
            <a:ext cx="1967853" cy="3185762"/>
          </a:xfrm>
          <a:prstGeom prst="rect">
            <a:avLst/>
          </a:prstGeom>
          <a:noFill/>
          <a:ln w="9525">
            <a:noFill/>
            <a:miter lim="800000"/>
            <a:headEnd/>
            <a:tailEnd/>
          </a:ln>
        </p:spPr>
      </p:pic>
      <p:grpSp>
        <p:nvGrpSpPr>
          <p:cNvPr id="26" name="Group 25"/>
          <p:cNvGrpSpPr/>
          <p:nvPr/>
        </p:nvGrpSpPr>
        <p:grpSpPr>
          <a:xfrm>
            <a:off x="11062460" y="2589323"/>
            <a:ext cx="1586308" cy="2275422"/>
            <a:chOff x="2647643" y="-571566"/>
            <a:chExt cx="3298046" cy="4781676"/>
          </a:xfrm>
        </p:grpSpPr>
        <p:grpSp>
          <p:nvGrpSpPr>
            <p:cNvPr id="27" name="Group 26"/>
            <p:cNvGrpSpPr/>
            <p:nvPr/>
          </p:nvGrpSpPr>
          <p:grpSpPr>
            <a:xfrm>
              <a:off x="2949220" y="-571566"/>
              <a:ext cx="2996469" cy="4781676"/>
              <a:chOff x="5921020" y="-342966"/>
              <a:chExt cx="2996469" cy="4781676"/>
            </a:xfrm>
          </p:grpSpPr>
          <p:pic>
            <p:nvPicPr>
              <p:cNvPr id="29" name="Picture 7"/>
              <p:cNvPicPr>
                <a:picLocks noChangeAspect="1" noChangeArrowheads="1"/>
              </p:cNvPicPr>
              <p:nvPr/>
            </p:nvPicPr>
            <p:blipFill>
              <a:blip r:embed="rId3" cstate="print"/>
              <a:srcRect/>
              <a:stretch>
                <a:fillRect/>
              </a:stretch>
            </p:blipFill>
            <p:spPr bwMode="auto">
              <a:xfrm>
                <a:off x="5921020" y="-342966"/>
                <a:ext cx="2996469" cy="3057872"/>
              </a:xfrm>
              <a:prstGeom prst="rect">
                <a:avLst/>
              </a:prstGeom>
              <a:noFill/>
              <a:ln w="9525">
                <a:noFill/>
                <a:miter lim="800000"/>
                <a:headEnd/>
                <a:tailEnd/>
              </a:ln>
              <a:effectLst/>
            </p:spPr>
          </p:pic>
          <p:sp>
            <p:nvSpPr>
              <p:cNvPr id="30" name="TextBox 29"/>
              <p:cNvSpPr txBox="1"/>
              <p:nvPr/>
            </p:nvSpPr>
            <p:spPr>
              <a:xfrm>
                <a:off x="7924800" y="4038600"/>
                <a:ext cx="312906" cy="400110"/>
              </a:xfrm>
              <a:prstGeom prst="rect">
                <a:avLst/>
              </a:prstGeom>
              <a:noFill/>
            </p:spPr>
            <p:txBody>
              <a:bodyPr wrap="none" rtlCol="0">
                <a:spAutoFit/>
              </a:bodyPr>
              <a:lstStyle/>
              <a:p>
                <a:r>
                  <a:rPr lang="en-US" sz="2000" b="1" dirty="0"/>
                  <a:t>+</a:t>
                </a:r>
              </a:p>
            </p:txBody>
          </p:sp>
        </p:grpSp>
        <p:cxnSp>
          <p:nvCxnSpPr>
            <p:cNvPr id="28" name="Straight Arrow Connector 27"/>
            <p:cNvCxnSpPr/>
            <p:nvPr/>
          </p:nvCxnSpPr>
          <p:spPr>
            <a:xfrm flipV="1">
              <a:off x="2647643" y="1249842"/>
              <a:ext cx="1114680" cy="883758"/>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grpSp>
        <p:nvGrpSpPr>
          <p:cNvPr id="31" name="Group 30"/>
          <p:cNvGrpSpPr/>
          <p:nvPr/>
        </p:nvGrpSpPr>
        <p:grpSpPr>
          <a:xfrm>
            <a:off x="10502253" y="4268061"/>
            <a:ext cx="2155267" cy="1473575"/>
            <a:chOff x="1556251" y="152400"/>
            <a:chExt cx="4578907" cy="3130639"/>
          </a:xfrm>
        </p:grpSpPr>
        <p:grpSp>
          <p:nvGrpSpPr>
            <p:cNvPr id="32" name="Group 31"/>
            <p:cNvGrpSpPr/>
            <p:nvPr/>
          </p:nvGrpSpPr>
          <p:grpSpPr>
            <a:xfrm>
              <a:off x="3048000" y="152400"/>
              <a:ext cx="3087158" cy="3130639"/>
              <a:chOff x="2667000" y="3657600"/>
              <a:chExt cx="3087158" cy="3130639"/>
            </a:xfrm>
          </p:grpSpPr>
          <p:pic>
            <p:nvPicPr>
              <p:cNvPr id="34" name="Picture 4"/>
              <p:cNvPicPr>
                <a:picLocks noChangeAspect="1" noChangeArrowheads="1"/>
              </p:cNvPicPr>
              <p:nvPr/>
            </p:nvPicPr>
            <p:blipFill>
              <a:blip r:embed="rId4" cstate="print"/>
              <a:srcRect/>
              <a:stretch>
                <a:fillRect/>
              </a:stretch>
            </p:blipFill>
            <p:spPr bwMode="auto">
              <a:xfrm>
                <a:off x="2667000" y="3657600"/>
                <a:ext cx="3087158" cy="3130639"/>
              </a:xfrm>
              <a:prstGeom prst="rect">
                <a:avLst/>
              </a:prstGeom>
              <a:noFill/>
              <a:ln w="9525">
                <a:noFill/>
                <a:miter lim="800000"/>
                <a:headEnd/>
                <a:tailEnd/>
              </a:ln>
              <a:effectLst/>
            </p:spPr>
          </p:pic>
          <p:sp>
            <p:nvSpPr>
              <p:cNvPr id="35" name="TextBox 34"/>
              <p:cNvSpPr txBox="1"/>
              <p:nvPr/>
            </p:nvSpPr>
            <p:spPr>
              <a:xfrm>
                <a:off x="3429000" y="5638800"/>
                <a:ext cx="312906" cy="400110"/>
              </a:xfrm>
              <a:prstGeom prst="rect">
                <a:avLst/>
              </a:prstGeom>
              <a:noFill/>
            </p:spPr>
            <p:txBody>
              <a:bodyPr wrap="none" rtlCol="0">
                <a:spAutoFit/>
              </a:bodyPr>
              <a:lstStyle/>
              <a:p>
                <a:r>
                  <a:rPr lang="en-US" sz="2000" b="1" dirty="0"/>
                  <a:t>+</a:t>
                </a:r>
              </a:p>
            </p:txBody>
          </p:sp>
        </p:grpSp>
        <p:cxnSp>
          <p:nvCxnSpPr>
            <p:cNvPr id="33" name="Straight Arrow Connector 32"/>
            <p:cNvCxnSpPr/>
            <p:nvPr/>
          </p:nvCxnSpPr>
          <p:spPr>
            <a:xfrm flipV="1">
              <a:off x="1556251" y="1288364"/>
              <a:ext cx="2485947" cy="674990"/>
            </a:xfrm>
            <a:prstGeom prst="straightConnector1">
              <a:avLst/>
            </a:prstGeom>
            <a:ln w="19050">
              <a:solidFill>
                <a:srgbClr val="92D050"/>
              </a:solidFill>
              <a:tailEnd type="arrow"/>
            </a:ln>
          </p:spPr>
          <p:style>
            <a:lnRef idx="1">
              <a:schemeClr val="accent1"/>
            </a:lnRef>
            <a:fillRef idx="0">
              <a:schemeClr val="accent1"/>
            </a:fillRef>
            <a:effectRef idx="0">
              <a:schemeClr val="accent1"/>
            </a:effectRef>
            <a:fontRef idx="minor">
              <a:schemeClr val="tx1"/>
            </a:fontRef>
          </p:style>
        </p:cxnSp>
      </p:grpSp>
      <p:cxnSp>
        <p:nvCxnSpPr>
          <p:cNvPr id="39" name="Straight Arrow Connector 38"/>
          <p:cNvCxnSpPr/>
          <p:nvPr/>
        </p:nvCxnSpPr>
        <p:spPr>
          <a:xfrm flipV="1">
            <a:off x="9601200" y="1600200"/>
            <a:ext cx="1176407" cy="18064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49" name="TextBox 48"/>
          <p:cNvSpPr txBox="1"/>
          <p:nvPr/>
        </p:nvSpPr>
        <p:spPr>
          <a:xfrm>
            <a:off x="254099" y="3429000"/>
            <a:ext cx="1250763" cy="338554"/>
          </a:xfrm>
          <a:prstGeom prst="rect">
            <a:avLst/>
          </a:prstGeom>
          <a:noFill/>
        </p:spPr>
        <p:txBody>
          <a:bodyPr wrap="none" rtlCol="0">
            <a:spAutoFit/>
          </a:bodyPr>
          <a:lstStyle/>
          <a:p>
            <a:r>
              <a:rPr lang="en-US" sz="1600" dirty="0" smtClean="0"/>
              <a:t>Mol. Devices</a:t>
            </a:r>
            <a:endParaRPr lang="en-US" sz="1600" dirty="0"/>
          </a:p>
        </p:txBody>
      </p:sp>
      <p:sp>
        <p:nvSpPr>
          <p:cNvPr id="50" name="TextBox 49"/>
          <p:cNvSpPr txBox="1"/>
          <p:nvPr/>
        </p:nvSpPr>
        <p:spPr>
          <a:xfrm>
            <a:off x="254099" y="2587823"/>
            <a:ext cx="605154" cy="338554"/>
          </a:xfrm>
          <a:prstGeom prst="rect">
            <a:avLst/>
          </a:prstGeom>
          <a:noFill/>
        </p:spPr>
        <p:txBody>
          <a:bodyPr wrap="none" rtlCol="0">
            <a:spAutoFit/>
          </a:bodyPr>
          <a:lstStyle/>
          <a:p>
            <a:r>
              <a:rPr lang="en-US" sz="1600" dirty="0" smtClean="0"/>
              <a:t>Leica</a:t>
            </a:r>
            <a:endParaRPr lang="en-US" sz="1600" dirty="0"/>
          </a:p>
        </p:txBody>
      </p:sp>
      <p:sp>
        <p:nvSpPr>
          <p:cNvPr id="52" name="TextBox 51"/>
          <p:cNvSpPr txBox="1"/>
          <p:nvPr/>
        </p:nvSpPr>
        <p:spPr>
          <a:xfrm>
            <a:off x="254099" y="4267200"/>
            <a:ext cx="673482" cy="338554"/>
          </a:xfrm>
          <a:prstGeom prst="rect">
            <a:avLst/>
          </a:prstGeom>
          <a:noFill/>
        </p:spPr>
        <p:txBody>
          <a:bodyPr wrap="none" rtlCol="0">
            <a:spAutoFit/>
          </a:bodyPr>
          <a:lstStyle/>
          <a:p>
            <a:r>
              <a:rPr lang="en-US" sz="1600" dirty="0" smtClean="0"/>
              <a:t>Nikon</a:t>
            </a:r>
            <a:endParaRPr lang="en-US" sz="1600" dirty="0"/>
          </a:p>
        </p:txBody>
      </p:sp>
      <p:sp>
        <p:nvSpPr>
          <p:cNvPr id="54" name="TextBox 53"/>
          <p:cNvSpPr txBox="1"/>
          <p:nvPr/>
        </p:nvSpPr>
        <p:spPr>
          <a:xfrm>
            <a:off x="254099" y="1673423"/>
            <a:ext cx="920244" cy="338554"/>
          </a:xfrm>
          <a:prstGeom prst="rect">
            <a:avLst/>
          </a:prstGeom>
          <a:noFill/>
        </p:spPr>
        <p:txBody>
          <a:bodyPr wrap="none" rtlCol="0">
            <a:spAutoFit/>
          </a:bodyPr>
          <a:lstStyle/>
          <a:p>
            <a:r>
              <a:rPr lang="en-US" sz="1600" dirty="0" smtClean="0"/>
              <a:t>Olympus</a:t>
            </a:r>
            <a:endParaRPr lang="en-US" sz="1600" dirty="0"/>
          </a:p>
        </p:txBody>
      </p:sp>
      <p:grpSp>
        <p:nvGrpSpPr>
          <p:cNvPr id="123" name="Group 122"/>
          <p:cNvGrpSpPr/>
          <p:nvPr/>
        </p:nvGrpSpPr>
        <p:grpSpPr>
          <a:xfrm>
            <a:off x="228600" y="4572000"/>
            <a:ext cx="1016000" cy="533400"/>
            <a:chOff x="304800" y="4343400"/>
            <a:chExt cx="1016000" cy="533400"/>
          </a:xfrm>
        </p:grpSpPr>
        <p:pic>
          <p:nvPicPr>
            <p:cNvPr id="51" name="Picture 50"/>
            <p:cNvPicPr>
              <a:picLocks noChangeAspect="1"/>
            </p:cNvPicPr>
            <p:nvPr/>
          </p:nvPicPr>
          <p:blipFill>
            <a:blip r:embed="rId5"/>
            <a:stretch>
              <a:fillRect/>
            </a:stretch>
          </p:blipFill>
          <p:spPr>
            <a:xfrm>
              <a:off x="304800" y="4343400"/>
              <a:ext cx="533400" cy="533400"/>
            </a:xfrm>
            <a:prstGeom prst="rect">
              <a:avLst/>
            </a:prstGeom>
          </p:spPr>
        </p:pic>
        <p:pic>
          <p:nvPicPr>
            <p:cNvPr id="57" name="Picture 56"/>
            <p:cNvPicPr>
              <a:picLocks noChangeAspect="1"/>
            </p:cNvPicPr>
            <p:nvPr/>
          </p:nvPicPr>
          <p:blipFill>
            <a:blip r:embed="rId6"/>
            <a:stretch>
              <a:fillRect/>
            </a:stretch>
          </p:blipFill>
          <p:spPr>
            <a:xfrm>
              <a:off x="838200" y="4370480"/>
              <a:ext cx="482600" cy="482600"/>
            </a:xfrm>
            <a:prstGeom prst="rect">
              <a:avLst/>
            </a:prstGeom>
          </p:spPr>
        </p:pic>
      </p:grpSp>
      <p:grpSp>
        <p:nvGrpSpPr>
          <p:cNvPr id="13" name="Group 12"/>
          <p:cNvGrpSpPr/>
          <p:nvPr/>
        </p:nvGrpSpPr>
        <p:grpSpPr>
          <a:xfrm>
            <a:off x="1244600" y="1524000"/>
            <a:ext cx="3616238" cy="3316380"/>
            <a:chOff x="1244600" y="1524000"/>
            <a:chExt cx="3616238" cy="3316380"/>
          </a:xfrm>
        </p:grpSpPr>
        <p:sp>
          <p:nvSpPr>
            <p:cNvPr id="45" name="TextBox 44"/>
            <p:cNvSpPr txBox="1"/>
            <p:nvPr/>
          </p:nvSpPr>
          <p:spPr>
            <a:xfrm>
              <a:off x="2803438" y="1524000"/>
              <a:ext cx="2057400" cy="738664"/>
            </a:xfrm>
            <a:prstGeom prst="rect">
              <a:avLst/>
            </a:prstGeom>
            <a:noFill/>
          </p:spPr>
          <p:txBody>
            <a:bodyPr wrap="square" rtlCol="0">
              <a:spAutoFit/>
            </a:bodyPr>
            <a:lstStyle/>
            <a:p>
              <a:r>
                <a:rPr lang="en-US" sz="1400" dirty="0" smtClean="0"/>
                <a:t>Tiff images with</a:t>
              </a:r>
              <a:r>
                <a:rPr lang="en-US" sz="1400" dirty="0"/>
                <a:t/>
              </a:r>
              <a:br>
                <a:rPr lang="en-US" sz="1400" dirty="0"/>
              </a:br>
              <a:r>
                <a:rPr lang="en-US" sz="1400" dirty="0" smtClean="0"/>
                <a:t>defined </a:t>
              </a:r>
              <a:r>
                <a:rPr lang="en-US" sz="1400" dirty="0" smtClean="0"/>
                <a:t>naming </a:t>
              </a:r>
              <a:r>
                <a:rPr lang="en-US" sz="1400" dirty="0" smtClean="0"/>
                <a:t/>
              </a:r>
              <a:br>
                <a:rPr lang="en-US" sz="1400" dirty="0" smtClean="0"/>
              </a:br>
              <a:r>
                <a:rPr lang="en-US" sz="1400" dirty="0" smtClean="0"/>
                <a:t>scheme</a:t>
              </a:r>
              <a:endParaRPr lang="en-US" sz="1400" dirty="0"/>
            </a:p>
          </p:txBody>
        </p:sp>
        <p:pic>
          <p:nvPicPr>
            <p:cNvPr id="59" name="Picture 58"/>
            <p:cNvPicPr>
              <a:picLocks noChangeAspect="1"/>
            </p:cNvPicPr>
            <p:nvPr/>
          </p:nvPicPr>
          <p:blipFill>
            <a:blip r:embed="rId6"/>
            <a:stretch>
              <a:fillRect/>
            </a:stretch>
          </p:blipFill>
          <p:spPr>
            <a:xfrm>
              <a:off x="2895600" y="2286000"/>
              <a:ext cx="609600" cy="609600"/>
            </a:xfrm>
            <a:prstGeom prst="rect">
              <a:avLst/>
            </a:prstGeom>
          </p:spPr>
        </p:pic>
        <p:grpSp>
          <p:nvGrpSpPr>
            <p:cNvPr id="12" name="Group 11"/>
            <p:cNvGrpSpPr/>
            <p:nvPr/>
          </p:nvGrpSpPr>
          <p:grpSpPr>
            <a:xfrm>
              <a:off x="1244600" y="1686580"/>
              <a:ext cx="1574800" cy="3153800"/>
              <a:chOff x="1244600" y="1686580"/>
              <a:chExt cx="1574800" cy="3153800"/>
            </a:xfrm>
          </p:grpSpPr>
          <p:cxnSp>
            <p:nvCxnSpPr>
              <p:cNvPr id="61" name="Straight Arrow Connector 60"/>
              <p:cNvCxnSpPr>
                <a:stCxn id="132" idx="3"/>
              </p:cNvCxnSpPr>
              <p:nvPr/>
            </p:nvCxnSpPr>
            <p:spPr>
              <a:xfrm flipV="1">
                <a:off x="1244600" y="2286000"/>
                <a:ext cx="1422400" cy="3978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63" name="Straight Arrow Connector 62"/>
              <p:cNvCxnSpPr>
                <a:stCxn id="129" idx="3"/>
              </p:cNvCxnSpPr>
              <p:nvPr/>
            </p:nvCxnSpPr>
            <p:spPr>
              <a:xfrm flipV="1">
                <a:off x="1244600" y="2514600"/>
                <a:ext cx="1422400" cy="64938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67" name="Straight Arrow Connector 66"/>
              <p:cNvCxnSpPr>
                <a:stCxn id="126" idx="3"/>
              </p:cNvCxnSpPr>
              <p:nvPr/>
            </p:nvCxnSpPr>
            <p:spPr>
              <a:xfrm flipV="1">
                <a:off x="1244600" y="2743200"/>
                <a:ext cx="1422400" cy="125898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69" name="Straight Arrow Connector 68"/>
              <p:cNvCxnSpPr>
                <a:stCxn id="57" idx="3"/>
              </p:cNvCxnSpPr>
              <p:nvPr/>
            </p:nvCxnSpPr>
            <p:spPr>
              <a:xfrm flipV="1">
                <a:off x="1244600" y="3048000"/>
                <a:ext cx="1498600" cy="179238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76" name="TextBox 75"/>
              <p:cNvSpPr txBox="1"/>
              <p:nvPr/>
            </p:nvSpPr>
            <p:spPr>
              <a:xfrm>
                <a:off x="1447801" y="1686580"/>
                <a:ext cx="1371599" cy="523220"/>
              </a:xfrm>
              <a:prstGeom prst="rect">
                <a:avLst/>
              </a:prstGeom>
              <a:noFill/>
            </p:spPr>
            <p:txBody>
              <a:bodyPr wrap="square" rtlCol="0">
                <a:spAutoFit/>
              </a:bodyPr>
              <a:lstStyle/>
              <a:p>
                <a:r>
                  <a:rPr lang="en-US" sz="1400" dirty="0" smtClean="0"/>
                  <a:t>File conversion</a:t>
                </a:r>
                <a:br>
                  <a:rPr lang="en-US" sz="1400" dirty="0" smtClean="0"/>
                </a:br>
                <a:r>
                  <a:rPr lang="en-US" sz="1400" dirty="0" smtClean="0"/>
                  <a:t>and renaming</a:t>
                </a:r>
                <a:endParaRPr lang="en-US" sz="1400" dirty="0"/>
              </a:p>
            </p:txBody>
          </p:sp>
        </p:grpSp>
      </p:grpSp>
      <p:grpSp>
        <p:nvGrpSpPr>
          <p:cNvPr id="14" name="Group 13"/>
          <p:cNvGrpSpPr/>
          <p:nvPr/>
        </p:nvGrpSpPr>
        <p:grpSpPr>
          <a:xfrm>
            <a:off x="3352800" y="1512332"/>
            <a:ext cx="5473893" cy="2747676"/>
            <a:chOff x="3352800" y="1512332"/>
            <a:chExt cx="5473893" cy="2747676"/>
          </a:xfrm>
        </p:grpSpPr>
        <p:grpSp>
          <p:nvGrpSpPr>
            <p:cNvPr id="3" name="Group 2"/>
            <p:cNvGrpSpPr/>
            <p:nvPr/>
          </p:nvGrpSpPr>
          <p:grpSpPr>
            <a:xfrm>
              <a:off x="3657600" y="1512332"/>
              <a:ext cx="5169093" cy="1764268"/>
              <a:chOff x="3657600" y="1512332"/>
              <a:chExt cx="5169093" cy="1764268"/>
            </a:xfrm>
          </p:grpSpPr>
          <p:pic>
            <p:nvPicPr>
              <p:cNvPr id="4" name="Picture 3"/>
              <p:cNvPicPr>
                <a:picLocks noChangeAspect="1"/>
              </p:cNvPicPr>
              <p:nvPr/>
            </p:nvPicPr>
            <p:blipFill>
              <a:blip r:embed="rId7"/>
              <a:stretch>
                <a:fillRect/>
              </a:stretch>
            </p:blipFill>
            <p:spPr>
              <a:xfrm>
                <a:off x="4714091" y="1512332"/>
                <a:ext cx="2082800" cy="1498600"/>
              </a:xfrm>
              <a:prstGeom prst="rect">
                <a:avLst/>
              </a:prstGeom>
            </p:spPr>
          </p:pic>
          <p:pic>
            <p:nvPicPr>
              <p:cNvPr id="7" name="Picture 6"/>
              <p:cNvPicPr>
                <a:picLocks noChangeAspect="1"/>
              </p:cNvPicPr>
              <p:nvPr/>
            </p:nvPicPr>
            <p:blipFill>
              <a:blip r:embed="rId8"/>
              <a:stretch>
                <a:fillRect/>
              </a:stretch>
            </p:blipFill>
            <p:spPr>
              <a:xfrm>
                <a:off x="5128498" y="2057400"/>
                <a:ext cx="1198372" cy="533400"/>
              </a:xfrm>
              <a:prstGeom prst="rect">
                <a:avLst/>
              </a:prstGeom>
            </p:spPr>
          </p:pic>
          <p:sp>
            <p:nvSpPr>
              <p:cNvPr id="5" name="TextBox 4"/>
              <p:cNvSpPr txBox="1"/>
              <p:nvPr/>
            </p:nvSpPr>
            <p:spPr>
              <a:xfrm>
                <a:off x="4811000" y="2938046"/>
                <a:ext cx="2070098" cy="338554"/>
              </a:xfrm>
              <a:prstGeom prst="rect">
                <a:avLst/>
              </a:prstGeom>
              <a:noFill/>
            </p:spPr>
            <p:txBody>
              <a:bodyPr wrap="none" rtlCol="0">
                <a:spAutoFit/>
              </a:bodyPr>
              <a:lstStyle/>
              <a:p>
                <a:r>
                  <a:rPr lang="en-US" sz="1600" dirty="0" smtClean="0"/>
                  <a:t>Linux Compute Cluster</a:t>
                </a:r>
              </a:p>
            </p:txBody>
          </p:sp>
          <p:sp>
            <p:nvSpPr>
              <p:cNvPr id="8" name="TextBox 7"/>
              <p:cNvSpPr txBox="1"/>
              <p:nvPr/>
            </p:nvSpPr>
            <p:spPr>
              <a:xfrm>
                <a:off x="6705600" y="1600200"/>
                <a:ext cx="2121093" cy="954107"/>
              </a:xfrm>
              <a:prstGeom prst="rect">
                <a:avLst/>
              </a:prstGeom>
              <a:noFill/>
            </p:spPr>
            <p:txBody>
              <a:bodyPr wrap="none" rtlCol="0">
                <a:spAutoFit/>
              </a:bodyPr>
              <a:lstStyle/>
              <a:p>
                <a:r>
                  <a:rPr lang="en-US" sz="1400" dirty="0" smtClean="0"/>
                  <a:t>20000 image sets </a:t>
                </a:r>
              </a:p>
              <a:p>
                <a:r>
                  <a:rPr lang="en-US" sz="1400" dirty="0" smtClean="0"/>
                  <a:t>=&gt; 1000 parallel jobs </a:t>
                </a:r>
              </a:p>
              <a:p>
                <a:pPr marL="285750" indent="-285750">
                  <a:buFont typeface="Symbol" charset="0"/>
                  <a:buChar char=""/>
                </a:pPr>
                <a:r>
                  <a:rPr lang="en-US" sz="1400" dirty="0" smtClean="0"/>
                  <a:t>20 image sets per job </a:t>
                </a:r>
              </a:p>
              <a:p>
                <a:pPr marL="285750" indent="-285750">
                  <a:buFont typeface="Symbol" charset="0"/>
                  <a:buChar char=""/>
                </a:pPr>
                <a:r>
                  <a:rPr lang="en-US" sz="1400" dirty="0"/>
                  <a:t>&lt;</a:t>
                </a:r>
                <a:r>
                  <a:rPr lang="en-US" sz="1400" dirty="0" smtClean="0"/>
                  <a:t>1h total </a:t>
                </a:r>
                <a:r>
                  <a:rPr lang="en-US" sz="1400" dirty="0" smtClean="0"/>
                  <a:t>analysis time</a:t>
                </a:r>
                <a:endParaRPr lang="en-US" sz="1400" dirty="0"/>
              </a:p>
            </p:txBody>
          </p:sp>
          <p:cxnSp>
            <p:nvCxnSpPr>
              <p:cNvPr id="23" name="Straight Arrow Connector 22"/>
              <p:cNvCxnSpPr/>
              <p:nvPr/>
            </p:nvCxnSpPr>
            <p:spPr>
              <a:xfrm flipV="1">
                <a:off x="3657600" y="2362200"/>
                <a:ext cx="1089898" cy="1524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grpSp>
          <p:nvGrpSpPr>
            <p:cNvPr id="6" name="Group 5"/>
            <p:cNvGrpSpPr/>
            <p:nvPr/>
          </p:nvGrpSpPr>
          <p:grpSpPr>
            <a:xfrm>
              <a:off x="3352800" y="3352800"/>
              <a:ext cx="3176954" cy="907208"/>
              <a:chOff x="3352800" y="3352800"/>
              <a:chExt cx="3176954" cy="907208"/>
            </a:xfrm>
          </p:grpSpPr>
          <p:cxnSp>
            <p:nvCxnSpPr>
              <p:cNvPr id="103" name="Straight Arrow Connector 102"/>
              <p:cNvCxnSpPr/>
              <p:nvPr/>
            </p:nvCxnSpPr>
            <p:spPr>
              <a:xfrm flipH="1">
                <a:off x="5257800" y="3352800"/>
                <a:ext cx="533400" cy="3810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106" name="Picture 105"/>
              <p:cNvPicPr>
                <a:picLocks noChangeAspect="1"/>
              </p:cNvPicPr>
              <p:nvPr/>
            </p:nvPicPr>
            <p:blipFill>
              <a:blip r:embed="rId6"/>
              <a:stretch>
                <a:fillRect/>
              </a:stretch>
            </p:blipFill>
            <p:spPr>
              <a:xfrm>
                <a:off x="4419600" y="3777408"/>
                <a:ext cx="482600" cy="482600"/>
              </a:xfrm>
              <a:prstGeom prst="rect">
                <a:avLst/>
              </a:prstGeom>
            </p:spPr>
          </p:pic>
          <p:sp>
            <p:nvSpPr>
              <p:cNvPr id="107" name="TextBox 106"/>
              <p:cNvSpPr txBox="1"/>
              <p:nvPr/>
            </p:nvSpPr>
            <p:spPr>
              <a:xfrm>
                <a:off x="3352800" y="3497432"/>
                <a:ext cx="1348747" cy="584776"/>
              </a:xfrm>
              <a:prstGeom prst="rect">
                <a:avLst/>
              </a:prstGeom>
              <a:noFill/>
            </p:spPr>
            <p:txBody>
              <a:bodyPr wrap="none" rtlCol="0">
                <a:spAutoFit/>
              </a:bodyPr>
              <a:lstStyle/>
              <a:p>
                <a:pPr algn="ctr"/>
                <a:r>
                  <a:rPr lang="en-US" sz="1600" dirty="0" smtClean="0"/>
                  <a:t>Segmentation</a:t>
                </a:r>
                <a:br>
                  <a:rPr lang="en-US" sz="1600" dirty="0" smtClean="0"/>
                </a:br>
                <a:r>
                  <a:rPr lang="en-US" sz="1600" dirty="0" smtClean="0"/>
                  <a:t>images</a:t>
                </a:r>
              </a:p>
            </p:txBody>
          </p:sp>
          <p:sp>
            <p:nvSpPr>
              <p:cNvPr id="108" name="TextBox 107"/>
              <p:cNvSpPr txBox="1"/>
              <p:nvPr/>
            </p:nvSpPr>
            <p:spPr>
              <a:xfrm>
                <a:off x="4876800" y="3789076"/>
                <a:ext cx="1652954" cy="369332"/>
              </a:xfrm>
              <a:prstGeom prst="rect">
                <a:avLst/>
              </a:prstGeom>
              <a:noFill/>
            </p:spPr>
            <p:txBody>
              <a:bodyPr wrap="none" rtlCol="0">
                <a:spAutoFit/>
              </a:bodyPr>
              <a:lstStyle/>
              <a:p>
                <a:r>
                  <a:rPr lang="en-US" dirty="0" smtClean="0"/>
                  <a:t>+ Table (txt file)</a:t>
                </a:r>
                <a:endParaRPr lang="en-US" dirty="0"/>
              </a:p>
            </p:txBody>
          </p:sp>
        </p:grpSp>
      </p:grpSp>
      <p:grpSp>
        <p:nvGrpSpPr>
          <p:cNvPr id="15" name="Group 14"/>
          <p:cNvGrpSpPr/>
          <p:nvPr/>
        </p:nvGrpSpPr>
        <p:grpSpPr>
          <a:xfrm>
            <a:off x="2667000" y="4183230"/>
            <a:ext cx="4572000" cy="2369970"/>
            <a:chOff x="2667000" y="4404627"/>
            <a:chExt cx="4572000" cy="2369970"/>
          </a:xfrm>
        </p:grpSpPr>
        <p:cxnSp>
          <p:nvCxnSpPr>
            <p:cNvPr id="109" name="Straight Arrow Connector 108"/>
            <p:cNvCxnSpPr/>
            <p:nvPr/>
          </p:nvCxnSpPr>
          <p:spPr>
            <a:xfrm flipH="1">
              <a:off x="5029200" y="4404627"/>
              <a:ext cx="123975" cy="44639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nvGrpSpPr>
            <p:cNvPr id="11" name="Group 10"/>
            <p:cNvGrpSpPr/>
            <p:nvPr/>
          </p:nvGrpSpPr>
          <p:grpSpPr>
            <a:xfrm>
              <a:off x="2667000" y="4902200"/>
              <a:ext cx="4572000" cy="1872397"/>
              <a:chOff x="2667000" y="4902200"/>
              <a:chExt cx="4572000" cy="1872397"/>
            </a:xfrm>
          </p:grpSpPr>
          <p:grpSp>
            <p:nvGrpSpPr>
              <p:cNvPr id="10" name="Group 9"/>
              <p:cNvGrpSpPr/>
              <p:nvPr/>
            </p:nvGrpSpPr>
            <p:grpSpPr>
              <a:xfrm>
                <a:off x="4445000" y="4902200"/>
                <a:ext cx="1193800" cy="1193800"/>
                <a:chOff x="6553200" y="2057400"/>
                <a:chExt cx="1193800" cy="1193800"/>
              </a:xfrm>
            </p:grpSpPr>
            <p:pic>
              <p:nvPicPr>
                <p:cNvPr id="16" name="Picture 15"/>
                <p:cNvPicPr>
                  <a:picLocks noChangeAspect="1"/>
                </p:cNvPicPr>
                <p:nvPr/>
              </p:nvPicPr>
              <p:blipFill>
                <a:blip r:embed="rId9"/>
                <a:stretch>
                  <a:fillRect/>
                </a:stretch>
              </p:blipFill>
              <p:spPr>
                <a:xfrm>
                  <a:off x="6553200" y="2057400"/>
                  <a:ext cx="1193800" cy="1193800"/>
                </a:xfrm>
                <a:prstGeom prst="rect">
                  <a:avLst/>
                </a:prstGeom>
              </p:spPr>
            </p:pic>
            <p:pic>
              <p:nvPicPr>
                <p:cNvPr id="9" name="Picture 8"/>
                <p:cNvPicPr>
                  <a:picLocks noChangeAspect="1"/>
                </p:cNvPicPr>
                <p:nvPr/>
              </p:nvPicPr>
              <p:blipFill>
                <a:blip r:embed="rId10"/>
                <a:stretch>
                  <a:fillRect/>
                </a:stretch>
              </p:blipFill>
              <p:spPr>
                <a:xfrm>
                  <a:off x="6934200" y="2410567"/>
                  <a:ext cx="397387" cy="307975"/>
                </a:xfrm>
                <a:prstGeom prst="rect">
                  <a:avLst/>
                </a:prstGeom>
              </p:spPr>
            </p:pic>
          </p:grpSp>
          <p:pic>
            <p:nvPicPr>
              <p:cNvPr id="17" name="Picture 16" descr="Screen Shot 2014-05-26 at 2.43.54 PM.png"/>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562600" y="4953000"/>
                <a:ext cx="1676400" cy="922897"/>
              </a:xfrm>
              <a:prstGeom prst="rect">
                <a:avLst/>
              </a:prstGeom>
            </p:spPr>
          </p:pic>
          <p:grpSp>
            <p:nvGrpSpPr>
              <p:cNvPr id="18" name="Group 17"/>
              <p:cNvGrpSpPr/>
              <p:nvPr/>
            </p:nvGrpSpPr>
            <p:grpSpPr>
              <a:xfrm>
                <a:off x="2971800" y="5029200"/>
                <a:ext cx="1398834" cy="914400"/>
                <a:chOff x="395536" y="1287210"/>
                <a:chExt cx="8311094" cy="4833923"/>
              </a:xfrm>
            </p:grpSpPr>
            <p:pic>
              <p:nvPicPr>
                <p:cNvPr id="19" name="Picture 2"/>
                <p:cNvPicPr>
                  <a:picLocks noChangeAspect="1" noChangeArrowheads="1"/>
                </p:cNvPicPr>
                <p:nvPr/>
              </p:nvPicPr>
              <p:blipFill rotWithShape="1">
                <a:blip r:embed="rId12" cstate="print"/>
                <a:srcRect t="8973"/>
                <a:stretch/>
              </p:blipFill>
              <p:spPr bwMode="auto">
                <a:xfrm>
                  <a:off x="410999" y="1287210"/>
                  <a:ext cx="8286750" cy="4803327"/>
                </a:xfrm>
                <a:prstGeom prst="rect">
                  <a:avLst/>
                </a:prstGeom>
                <a:noFill/>
                <a:ln w="9525">
                  <a:noFill/>
                  <a:miter lim="800000"/>
                  <a:headEnd/>
                  <a:tailEnd/>
                </a:ln>
                <a:effectLst/>
              </p:spPr>
            </p:pic>
            <p:pic>
              <p:nvPicPr>
                <p:cNvPr id="20" name="Picture 26"/>
                <p:cNvPicPr>
                  <a:picLocks noChangeAspect="1" noChangeArrowheads="1"/>
                </p:cNvPicPr>
                <p:nvPr/>
              </p:nvPicPr>
              <p:blipFill>
                <a:blip r:embed="rId13" cstate="print"/>
                <a:srcRect l="2500" t="10016" r="1666" b="7355"/>
                <a:stretch>
                  <a:fillRect/>
                </a:stretch>
              </p:blipFill>
              <p:spPr bwMode="auto">
                <a:xfrm>
                  <a:off x="395536" y="1351290"/>
                  <a:ext cx="8311094" cy="4769843"/>
                </a:xfrm>
                <a:prstGeom prst="rect">
                  <a:avLst/>
                </a:prstGeom>
                <a:noFill/>
                <a:ln w="9525">
                  <a:noFill/>
                  <a:miter lim="800000"/>
                  <a:headEnd/>
                  <a:tailEnd/>
                </a:ln>
              </p:spPr>
            </p:pic>
          </p:grpSp>
          <p:pic>
            <p:nvPicPr>
              <p:cNvPr id="21" name="Picture 20" descr="Scita_Dorsal_Ruffles_plate01_batch1_01--empty--empty--W0003--P009--T00000--Z000--actinOverlay.jpg"/>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2667000" y="5624286"/>
                <a:ext cx="1219200" cy="928914"/>
              </a:xfrm>
              <a:prstGeom prst="rect">
                <a:avLst/>
              </a:prstGeom>
            </p:spPr>
          </p:pic>
          <p:sp>
            <p:nvSpPr>
              <p:cNvPr id="114" name="TextBox 113"/>
              <p:cNvSpPr txBox="1"/>
              <p:nvPr/>
            </p:nvSpPr>
            <p:spPr>
              <a:xfrm>
                <a:off x="4297126" y="5943600"/>
                <a:ext cx="1450437" cy="830997"/>
              </a:xfrm>
              <a:prstGeom prst="rect">
                <a:avLst/>
              </a:prstGeom>
              <a:noFill/>
            </p:spPr>
            <p:txBody>
              <a:bodyPr wrap="none" rtlCol="0">
                <a:spAutoFit/>
              </a:bodyPr>
              <a:lstStyle/>
              <a:p>
                <a:pPr algn="ctr"/>
                <a:r>
                  <a:rPr lang="en-US" sz="1600" dirty="0" smtClean="0"/>
                  <a:t>Simple Laptop</a:t>
                </a:r>
              </a:p>
              <a:p>
                <a:pPr algn="ctr"/>
                <a:r>
                  <a:rPr lang="en-US" sz="1600" dirty="0"/>
                  <a:t>‘HTM-</a:t>
                </a:r>
                <a:r>
                  <a:rPr lang="en-US" sz="1600" dirty="0" smtClean="0"/>
                  <a:t>Explorer’</a:t>
                </a:r>
                <a:br>
                  <a:rPr lang="en-US" sz="1600" dirty="0" smtClean="0"/>
                </a:br>
                <a:r>
                  <a:rPr lang="en-US" sz="1600" dirty="0" smtClean="0"/>
                  <a:t>R and </a:t>
                </a:r>
                <a:r>
                  <a:rPr lang="en-US" sz="1600" dirty="0" err="1" smtClean="0"/>
                  <a:t>ImageJ</a:t>
                </a:r>
                <a:endParaRPr lang="en-US" sz="1600" dirty="0" smtClean="0"/>
              </a:p>
            </p:txBody>
          </p:sp>
        </p:grpSp>
      </p:grpSp>
      <p:grpSp>
        <p:nvGrpSpPr>
          <p:cNvPr id="22" name="Group 21"/>
          <p:cNvGrpSpPr/>
          <p:nvPr/>
        </p:nvGrpSpPr>
        <p:grpSpPr>
          <a:xfrm>
            <a:off x="7315200" y="5334000"/>
            <a:ext cx="1290871" cy="923330"/>
            <a:chOff x="7315200" y="5334000"/>
            <a:chExt cx="1290871" cy="923330"/>
          </a:xfrm>
        </p:grpSpPr>
        <p:cxnSp>
          <p:nvCxnSpPr>
            <p:cNvPr id="115" name="Straight Arrow Connector 114"/>
            <p:cNvCxnSpPr/>
            <p:nvPr/>
          </p:nvCxnSpPr>
          <p:spPr>
            <a:xfrm>
              <a:off x="7315200" y="5791200"/>
              <a:ext cx="5334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17" name="TextBox 116"/>
            <p:cNvSpPr txBox="1"/>
            <p:nvPr/>
          </p:nvSpPr>
          <p:spPr>
            <a:xfrm>
              <a:off x="7924800" y="5334000"/>
              <a:ext cx="681271" cy="923330"/>
            </a:xfrm>
            <a:prstGeom prst="rect">
              <a:avLst/>
            </a:prstGeom>
            <a:noFill/>
          </p:spPr>
          <p:txBody>
            <a:bodyPr wrap="none" rtlCol="0">
              <a:spAutoFit/>
            </a:bodyPr>
            <a:lstStyle/>
            <a:p>
              <a:r>
                <a:rPr lang="en-US" dirty="0" smtClean="0"/>
                <a:t>Gene</a:t>
              </a:r>
            </a:p>
            <a:p>
              <a:r>
                <a:rPr lang="en-US" dirty="0" smtClean="0"/>
                <a:t>Hit </a:t>
              </a:r>
            </a:p>
            <a:p>
              <a:r>
                <a:rPr lang="en-US" dirty="0" smtClean="0"/>
                <a:t>List</a:t>
              </a:r>
              <a:endParaRPr lang="en-US" dirty="0"/>
            </a:p>
          </p:txBody>
        </p:sp>
      </p:grpSp>
      <p:grpSp>
        <p:nvGrpSpPr>
          <p:cNvPr id="119" name="Group 118"/>
          <p:cNvGrpSpPr/>
          <p:nvPr/>
        </p:nvGrpSpPr>
        <p:grpSpPr>
          <a:xfrm>
            <a:off x="11356811" y="4420461"/>
            <a:ext cx="1453109" cy="1473575"/>
            <a:chOff x="2667000" y="3657600"/>
            <a:chExt cx="3087158" cy="3130639"/>
          </a:xfrm>
        </p:grpSpPr>
        <p:pic>
          <p:nvPicPr>
            <p:cNvPr id="121" name="Picture 4"/>
            <p:cNvPicPr>
              <a:picLocks noChangeAspect="1" noChangeArrowheads="1"/>
            </p:cNvPicPr>
            <p:nvPr/>
          </p:nvPicPr>
          <p:blipFill>
            <a:blip r:embed="rId4" cstate="print"/>
            <a:srcRect/>
            <a:stretch>
              <a:fillRect/>
            </a:stretch>
          </p:blipFill>
          <p:spPr bwMode="auto">
            <a:xfrm>
              <a:off x="2667000" y="3657600"/>
              <a:ext cx="3087158" cy="3130639"/>
            </a:xfrm>
            <a:prstGeom prst="rect">
              <a:avLst/>
            </a:prstGeom>
            <a:noFill/>
            <a:ln w="9525">
              <a:noFill/>
              <a:miter lim="800000"/>
              <a:headEnd/>
              <a:tailEnd/>
            </a:ln>
            <a:effectLst/>
          </p:spPr>
        </p:pic>
        <p:sp>
          <p:nvSpPr>
            <p:cNvPr id="122" name="TextBox 121"/>
            <p:cNvSpPr txBox="1"/>
            <p:nvPr/>
          </p:nvSpPr>
          <p:spPr>
            <a:xfrm>
              <a:off x="3429000" y="5638800"/>
              <a:ext cx="312906" cy="400110"/>
            </a:xfrm>
            <a:prstGeom prst="rect">
              <a:avLst/>
            </a:prstGeom>
            <a:noFill/>
          </p:spPr>
          <p:txBody>
            <a:bodyPr wrap="none" rtlCol="0">
              <a:spAutoFit/>
            </a:bodyPr>
            <a:lstStyle/>
            <a:p>
              <a:r>
                <a:rPr lang="en-US" sz="2000" b="1" dirty="0"/>
                <a:t>+</a:t>
              </a:r>
            </a:p>
          </p:txBody>
        </p:sp>
      </p:grpSp>
      <p:grpSp>
        <p:nvGrpSpPr>
          <p:cNvPr id="124" name="Group 123"/>
          <p:cNvGrpSpPr/>
          <p:nvPr/>
        </p:nvGrpSpPr>
        <p:grpSpPr>
          <a:xfrm>
            <a:off x="228600" y="3733800"/>
            <a:ext cx="1016000" cy="533400"/>
            <a:chOff x="304800" y="4343400"/>
            <a:chExt cx="1016000" cy="533400"/>
          </a:xfrm>
        </p:grpSpPr>
        <p:pic>
          <p:nvPicPr>
            <p:cNvPr id="125" name="Picture 124"/>
            <p:cNvPicPr>
              <a:picLocks noChangeAspect="1"/>
            </p:cNvPicPr>
            <p:nvPr/>
          </p:nvPicPr>
          <p:blipFill>
            <a:blip r:embed="rId5"/>
            <a:stretch>
              <a:fillRect/>
            </a:stretch>
          </p:blipFill>
          <p:spPr>
            <a:xfrm>
              <a:off x="304800" y="4343400"/>
              <a:ext cx="533400" cy="533400"/>
            </a:xfrm>
            <a:prstGeom prst="rect">
              <a:avLst/>
            </a:prstGeom>
          </p:spPr>
        </p:pic>
        <p:pic>
          <p:nvPicPr>
            <p:cNvPr id="126" name="Picture 125"/>
            <p:cNvPicPr>
              <a:picLocks noChangeAspect="1"/>
            </p:cNvPicPr>
            <p:nvPr/>
          </p:nvPicPr>
          <p:blipFill>
            <a:blip r:embed="rId6"/>
            <a:stretch>
              <a:fillRect/>
            </a:stretch>
          </p:blipFill>
          <p:spPr>
            <a:xfrm>
              <a:off x="838200" y="4370480"/>
              <a:ext cx="482600" cy="482600"/>
            </a:xfrm>
            <a:prstGeom prst="rect">
              <a:avLst/>
            </a:prstGeom>
          </p:spPr>
        </p:pic>
      </p:grpSp>
      <p:grpSp>
        <p:nvGrpSpPr>
          <p:cNvPr id="127" name="Group 126"/>
          <p:cNvGrpSpPr/>
          <p:nvPr/>
        </p:nvGrpSpPr>
        <p:grpSpPr>
          <a:xfrm>
            <a:off x="228600" y="2895600"/>
            <a:ext cx="1016000" cy="533400"/>
            <a:chOff x="304800" y="4343400"/>
            <a:chExt cx="1016000" cy="533400"/>
          </a:xfrm>
        </p:grpSpPr>
        <p:pic>
          <p:nvPicPr>
            <p:cNvPr id="128" name="Picture 127"/>
            <p:cNvPicPr>
              <a:picLocks noChangeAspect="1"/>
            </p:cNvPicPr>
            <p:nvPr/>
          </p:nvPicPr>
          <p:blipFill>
            <a:blip r:embed="rId5"/>
            <a:stretch>
              <a:fillRect/>
            </a:stretch>
          </p:blipFill>
          <p:spPr>
            <a:xfrm>
              <a:off x="304800" y="4343400"/>
              <a:ext cx="533400" cy="533400"/>
            </a:xfrm>
            <a:prstGeom prst="rect">
              <a:avLst/>
            </a:prstGeom>
          </p:spPr>
        </p:pic>
        <p:pic>
          <p:nvPicPr>
            <p:cNvPr id="129" name="Picture 128"/>
            <p:cNvPicPr>
              <a:picLocks noChangeAspect="1"/>
            </p:cNvPicPr>
            <p:nvPr/>
          </p:nvPicPr>
          <p:blipFill>
            <a:blip r:embed="rId6"/>
            <a:stretch>
              <a:fillRect/>
            </a:stretch>
          </p:blipFill>
          <p:spPr>
            <a:xfrm>
              <a:off x="838200" y="4370480"/>
              <a:ext cx="482600" cy="482600"/>
            </a:xfrm>
            <a:prstGeom prst="rect">
              <a:avLst/>
            </a:prstGeom>
          </p:spPr>
        </p:pic>
      </p:grpSp>
      <p:grpSp>
        <p:nvGrpSpPr>
          <p:cNvPr id="130" name="Group 129"/>
          <p:cNvGrpSpPr/>
          <p:nvPr/>
        </p:nvGrpSpPr>
        <p:grpSpPr>
          <a:xfrm>
            <a:off x="228600" y="2057400"/>
            <a:ext cx="1016000" cy="533400"/>
            <a:chOff x="304800" y="4343400"/>
            <a:chExt cx="1016000" cy="533400"/>
          </a:xfrm>
        </p:grpSpPr>
        <p:pic>
          <p:nvPicPr>
            <p:cNvPr id="131" name="Picture 130"/>
            <p:cNvPicPr>
              <a:picLocks noChangeAspect="1"/>
            </p:cNvPicPr>
            <p:nvPr/>
          </p:nvPicPr>
          <p:blipFill>
            <a:blip r:embed="rId5"/>
            <a:stretch>
              <a:fillRect/>
            </a:stretch>
          </p:blipFill>
          <p:spPr>
            <a:xfrm>
              <a:off x="304800" y="4343400"/>
              <a:ext cx="533400" cy="533400"/>
            </a:xfrm>
            <a:prstGeom prst="rect">
              <a:avLst/>
            </a:prstGeom>
          </p:spPr>
        </p:pic>
        <p:pic>
          <p:nvPicPr>
            <p:cNvPr id="132" name="Picture 131"/>
            <p:cNvPicPr>
              <a:picLocks noChangeAspect="1"/>
            </p:cNvPicPr>
            <p:nvPr/>
          </p:nvPicPr>
          <p:blipFill>
            <a:blip r:embed="rId6"/>
            <a:stretch>
              <a:fillRect/>
            </a:stretch>
          </p:blipFill>
          <p:spPr>
            <a:xfrm>
              <a:off x="838200" y="4370480"/>
              <a:ext cx="482600" cy="482600"/>
            </a:xfrm>
            <a:prstGeom prst="rect">
              <a:avLst/>
            </a:prstGeom>
          </p:spPr>
        </p:pic>
      </p:grpSp>
    </p:spTree>
    <p:extLst>
      <p:ext uri="{BB962C8B-B14F-4D97-AF65-F5344CB8AC3E}">
        <p14:creationId xmlns:p14="http://schemas.microsoft.com/office/powerpoint/2010/main" val="70218564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5" presetClass="entr" presetSubtype="1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checkerboard(across)">
                                      <p:cBhvr>
                                        <p:cTn id="11" dur="500"/>
                                        <p:tgtEl>
                                          <p:spTgt spid="13"/>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26"/>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13"/>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5" presetClass="entr" presetSubtype="10" fill="hold" nodeType="click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checkerboard(across)">
                                      <p:cBhvr>
                                        <p:cTn id="24" dur="500"/>
                                        <p:tgtEl>
                                          <p:spTgt spid="14"/>
                                        </p:tgtEl>
                                      </p:cBhvr>
                                    </p:animEffect>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nodeType="click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blinds(horizontal)">
                                      <p:cBhvr>
                                        <p:cTn id="29" dur="500"/>
                                        <p:tgtEl>
                                          <p:spTgt spid="15"/>
                                        </p:tgtEl>
                                      </p:cBhvr>
                                    </p:animEffect>
                                  </p:childTnLst>
                                </p:cTn>
                              </p:par>
                            </p:childTnLst>
                          </p:cTn>
                        </p:par>
                      </p:childTnLst>
                    </p:cTn>
                  </p:par>
                  <p:par>
                    <p:cTn id="30" fill="hold">
                      <p:stCondLst>
                        <p:cond delay="indefinite"/>
                      </p:stCondLst>
                      <p:childTnLst>
                        <p:par>
                          <p:cTn id="31" fill="hold">
                            <p:stCondLst>
                              <p:cond delay="0"/>
                            </p:stCondLst>
                            <p:childTnLst>
                              <p:par>
                                <p:cTn id="32" presetID="5" presetClass="entr" presetSubtype="10" fill="hold" nodeType="clickEffect">
                                  <p:stCondLst>
                                    <p:cond delay="0"/>
                                  </p:stCondLst>
                                  <p:childTnLst>
                                    <p:set>
                                      <p:cBhvr>
                                        <p:cTn id="33" dur="1" fill="hold">
                                          <p:stCondLst>
                                            <p:cond delay="0"/>
                                          </p:stCondLst>
                                        </p:cTn>
                                        <p:tgtEl>
                                          <p:spTgt spid="22"/>
                                        </p:tgtEl>
                                        <p:attrNameLst>
                                          <p:attrName>style.visibility</p:attrName>
                                        </p:attrNameLst>
                                      </p:cBhvr>
                                      <p:to>
                                        <p:strVal val="visible"/>
                                      </p:to>
                                    </p:set>
                                    <p:animEffect transition="in" filter="checkerboard(across)">
                                      <p:cBhvr>
                                        <p:cTn id="34"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normAutofit fontScale="90000"/>
          </a:bodyPr>
          <a:lstStyle/>
          <a:p>
            <a:r>
              <a:rPr lang="en-US" dirty="0"/>
              <a:t>L</a:t>
            </a:r>
            <a:r>
              <a:rPr lang="en-US" dirty="0" smtClean="0"/>
              <a:t>ist of interesting genes … and now?</a:t>
            </a:r>
            <a:endParaRPr lang="en-US" dirty="0"/>
          </a:p>
        </p:txBody>
      </p:sp>
      <p:sp>
        <p:nvSpPr>
          <p:cNvPr id="3" name="Content Placeholder 2"/>
          <p:cNvSpPr>
            <a:spLocks noGrp="1"/>
          </p:cNvSpPr>
          <p:nvPr>
            <p:ph idx="1"/>
          </p:nvPr>
        </p:nvSpPr>
        <p:spPr>
          <a:xfrm>
            <a:off x="457200" y="1417637"/>
            <a:ext cx="8229600" cy="4525963"/>
          </a:xfrm>
        </p:spPr>
        <p:txBody>
          <a:bodyPr/>
          <a:lstStyle/>
          <a:p>
            <a:r>
              <a:rPr lang="en-US" dirty="0" smtClean="0"/>
              <a:t>Most interesting gene =&gt; PhD project</a:t>
            </a:r>
          </a:p>
          <a:p>
            <a:endParaRPr lang="en-US" dirty="0" smtClean="0"/>
          </a:p>
          <a:p>
            <a:r>
              <a:rPr lang="en-US" dirty="0" smtClean="0"/>
              <a:t>Bio-</a:t>
            </a:r>
            <a:r>
              <a:rPr lang="en-US" dirty="0" err="1" smtClean="0"/>
              <a:t>informatic</a:t>
            </a:r>
            <a:r>
              <a:rPr lang="en-US" dirty="0" smtClean="0"/>
              <a:t> network analysis</a:t>
            </a:r>
          </a:p>
          <a:p>
            <a:endParaRPr lang="en-US" dirty="0"/>
          </a:p>
          <a:p>
            <a:r>
              <a:rPr lang="en-US" dirty="0" smtClean="0"/>
              <a:t>High-content ‘secondary’ screens</a:t>
            </a:r>
            <a:endParaRPr lang="en-US" dirty="0"/>
          </a:p>
        </p:txBody>
      </p:sp>
      <p:pic>
        <p:nvPicPr>
          <p:cNvPr id="4" name="Picture 3"/>
          <p:cNvPicPr>
            <a:picLocks noChangeAspect="1"/>
          </p:cNvPicPr>
          <p:nvPr/>
        </p:nvPicPr>
        <p:blipFill>
          <a:blip r:embed="rId2"/>
          <a:stretch>
            <a:fillRect/>
          </a:stretch>
        </p:blipFill>
        <p:spPr>
          <a:xfrm>
            <a:off x="7086600" y="3886200"/>
            <a:ext cx="1066800" cy="1066800"/>
          </a:xfrm>
          <a:prstGeom prst="rect">
            <a:avLst/>
          </a:prstGeom>
        </p:spPr>
      </p:pic>
      <p:pic>
        <p:nvPicPr>
          <p:cNvPr id="5" name="Picture 4"/>
          <p:cNvPicPr>
            <a:picLocks noChangeAspect="1"/>
          </p:cNvPicPr>
          <p:nvPr/>
        </p:nvPicPr>
        <p:blipFill>
          <a:blip r:embed="rId3"/>
          <a:stretch>
            <a:fillRect/>
          </a:stretch>
        </p:blipFill>
        <p:spPr>
          <a:xfrm>
            <a:off x="7086600" y="2514600"/>
            <a:ext cx="990600" cy="990600"/>
          </a:xfrm>
          <a:prstGeom prst="rect">
            <a:avLst/>
          </a:prstGeom>
        </p:spPr>
      </p:pic>
      <p:pic>
        <p:nvPicPr>
          <p:cNvPr id="6" name="Picture 5"/>
          <p:cNvPicPr>
            <a:picLocks noChangeAspect="1"/>
          </p:cNvPicPr>
          <p:nvPr/>
        </p:nvPicPr>
        <p:blipFill>
          <a:blip r:embed="rId4"/>
          <a:stretch>
            <a:fillRect/>
          </a:stretch>
        </p:blipFill>
        <p:spPr>
          <a:xfrm>
            <a:off x="7086600" y="1219200"/>
            <a:ext cx="990600" cy="990600"/>
          </a:xfrm>
          <a:prstGeom prst="rect">
            <a:avLst/>
          </a:prstGeom>
        </p:spPr>
      </p:pic>
      <p:sp>
        <p:nvSpPr>
          <p:cNvPr id="7" name="Rectangle 6"/>
          <p:cNvSpPr/>
          <p:nvPr/>
        </p:nvSpPr>
        <p:spPr>
          <a:xfrm>
            <a:off x="914400" y="4391561"/>
            <a:ext cx="5867400" cy="1323439"/>
          </a:xfrm>
          <a:prstGeom prst="rect">
            <a:avLst/>
          </a:prstGeom>
        </p:spPr>
        <p:txBody>
          <a:bodyPr wrap="square">
            <a:spAutoFit/>
          </a:bodyPr>
          <a:lstStyle/>
          <a:p>
            <a:pPr marL="285750" indent="-285750">
              <a:buFont typeface="Arial"/>
              <a:buChar char="•"/>
            </a:pPr>
            <a:r>
              <a:rPr lang="en-US" sz="2000" dirty="0" smtClean="0"/>
              <a:t>High</a:t>
            </a:r>
            <a:r>
              <a:rPr lang="en-US" sz="2000" dirty="0"/>
              <a:t>-</a:t>
            </a:r>
            <a:r>
              <a:rPr lang="en-US" sz="2000" dirty="0" smtClean="0"/>
              <a:t>resolution </a:t>
            </a:r>
            <a:r>
              <a:rPr lang="en-US" sz="2000" dirty="0"/>
              <a:t>time-</a:t>
            </a:r>
            <a:r>
              <a:rPr lang="en-US" sz="2000" dirty="0" smtClean="0"/>
              <a:t>lapse</a:t>
            </a:r>
          </a:p>
          <a:p>
            <a:pPr marL="285750" indent="-285750">
              <a:buFont typeface="Arial"/>
              <a:buChar char="•"/>
            </a:pPr>
            <a:r>
              <a:rPr lang="en-US" sz="2000" dirty="0" smtClean="0"/>
              <a:t>Fluorescence recovery after photo-bleaching (FRAP)</a:t>
            </a:r>
          </a:p>
          <a:p>
            <a:pPr marL="285750" indent="-285750">
              <a:buFont typeface="Arial"/>
              <a:buChar char="•"/>
            </a:pPr>
            <a:r>
              <a:rPr lang="en-US" sz="2000" dirty="0" smtClean="0"/>
              <a:t>Fluorescence </a:t>
            </a:r>
            <a:r>
              <a:rPr lang="en-US" sz="2000" dirty="0" smtClean="0"/>
              <a:t>cross correlation spectroscopy (FCS)</a:t>
            </a:r>
          </a:p>
          <a:p>
            <a:pPr marL="285750" indent="-285750">
              <a:buFont typeface="Arial"/>
              <a:buChar char="•"/>
            </a:pPr>
            <a:endParaRPr lang="en-US" sz="2000" dirty="0"/>
          </a:p>
        </p:txBody>
      </p:sp>
      <p:sp>
        <p:nvSpPr>
          <p:cNvPr id="8" name="TextBox 7"/>
          <p:cNvSpPr txBox="1"/>
          <p:nvPr/>
        </p:nvSpPr>
        <p:spPr>
          <a:xfrm>
            <a:off x="1284233" y="5486400"/>
            <a:ext cx="6564367" cy="707886"/>
          </a:xfrm>
          <a:prstGeom prst="rect">
            <a:avLst/>
          </a:prstGeom>
          <a:noFill/>
        </p:spPr>
        <p:txBody>
          <a:bodyPr wrap="none" rtlCol="0">
            <a:spAutoFit/>
          </a:bodyPr>
          <a:lstStyle/>
          <a:p>
            <a:r>
              <a:rPr lang="en-US" sz="2000" dirty="0" smtClean="0"/>
              <a:t>Systematically performing such high-content experiments </a:t>
            </a:r>
            <a:br>
              <a:rPr lang="en-US" sz="2000" dirty="0" smtClean="0"/>
            </a:br>
            <a:r>
              <a:rPr lang="en-US" sz="2000" dirty="0" smtClean="0"/>
              <a:t>often strongly benefits from “Adaptive Feedback Microscopy”</a:t>
            </a:r>
            <a:endParaRPr lang="en-US" sz="2000" dirty="0"/>
          </a:p>
        </p:txBody>
      </p:sp>
    </p:spTree>
    <p:extLst>
      <p:ext uri="{BB962C8B-B14F-4D97-AF65-F5344CB8AC3E}">
        <p14:creationId xmlns:p14="http://schemas.microsoft.com/office/powerpoint/2010/main" val="221924333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762000"/>
            <a:ext cx="8229600" cy="1143000"/>
          </a:xfrm>
        </p:spPr>
        <p:txBody>
          <a:bodyPr>
            <a:noAutofit/>
          </a:bodyPr>
          <a:lstStyle/>
          <a:p>
            <a:r>
              <a:rPr lang="en-US" sz="2800" dirty="0"/>
              <a:t>Adaptive Feedback Microscopy</a:t>
            </a:r>
            <a:br>
              <a:rPr lang="en-US" sz="2800" dirty="0"/>
            </a:br>
            <a:r>
              <a:rPr lang="en-US" sz="2000" dirty="0"/>
              <a:t>Intelligent </a:t>
            </a:r>
            <a:r>
              <a:rPr lang="en-US" sz="2000" dirty="0" smtClean="0"/>
              <a:t>Microscopy</a:t>
            </a:r>
            <a:r>
              <a:rPr lang="en-US" sz="2000" dirty="0"/>
              <a:t/>
            </a:r>
            <a:br>
              <a:rPr lang="en-US" sz="2000" dirty="0"/>
            </a:br>
            <a:r>
              <a:rPr lang="en-US" sz="2000" dirty="0" smtClean="0"/>
              <a:t>Smart </a:t>
            </a:r>
            <a:r>
              <a:rPr lang="en-US" sz="2000" dirty="0" smtClean="0"/>
              <a:t>Microscopy</a:t>
            </a:r>
            <a:br>
              <a:rPr lang="en-US" sz="2000" dirty="0" smtClean="0"/>
            </a:br>
            <a:r>
              <a:rPr lang="en-US" sz="2000" dirty="0" smtClean="0"/>
              <a:t>Open </a:t>
            </a:r>
            <a:r>
              <a:rPr lang="en-US" sz="2000" dirty="0"/>
              <a:t>Application Development (OAD) [Zeiss]</a:t>
            </a:r>
            <a:br>
              <a:rPr lang="en-US" sz="2000" dirty="0"/>
            </a:br>
            <a:r>
              <a:rPr lang="en-US" sz="2400" dirty="0"/>
              <a:t/>
            </a:r>
            <a:br>
              <a:rPr lang="en-US" sz="2400" dirty="0"/>
            </a:br>
            <a:r>
              <a:rPr lang="en-US" sz="2400" dirty="0" smtClean="0"/>
              <a:t> </a:t>
            </a:r>
            <a:endParaRPr lang="en-US" sz="2400" dirty="0"/>
          </a:p>
        </p:txBody>
      </p:sp>
      <p:sp>
        <p:nvSpPr>
          <p:cNvPr id="11" name="TextBox 10"/>
          <p:cNvSpPr txBox="1"/>
          <p:nvPr/>
        </p:nvSpPr>
        <p:spPr>
          <a:xfrm>
            <a:off x="9372600" y="2819400"/>
            <a:ext cx="2787943" cy="923330"/>
          </a:xfrm>
          <a:prstGeom prst="rect">
            <a:avLst/>
          </a:prstGeom>
          <a:noFill/>
        </p:spPr>
        <p:txBody>
          <a:bodyPr wrap="none" rtlCol="0">
            <a:spAutoFit/>
          </a:bodyPr>
          <a:lstStyle/>
          <a:p>
            <a:r>
              <a:rPr lang="en-US" dirty="0" err="1" smtClean="0"/>
              <a:t>Todo</a:t>
            </a:r>
            <a:r>
              <a:rPr lang="en-US" dirty="0" smtClean="0"/>
              <a:t>: </a:t>
            </a:r>
          </a:p>
          <a:p>
            <a:pPr marL="285750" indent="-285750">
              <a:buFontTx/>
              <a:buChar char="-"/>
            </a:pPr>
            <a:r>
              <a:rPr lang="en-US" dirty="0" smtClean="0"/>
              <a:t>add references</a:t>
            </a:r>
          </a:p>
          <a:p>
            <a:pPr marL="285750" indent="-285750">
              <a:buFontTx/>
              <a:buChar char="-"/>
            </a:pPr>
            <a:r>
              <a:rPr lang="en-US" dirty="0" smtClean="0"/>
              <a:t>Look for more synonyms</a:t>
            </a:r>
          </a:p>
        </p:txBody>
      </p:sp>
      <p:cxnSp>
        <p:nvCxnSpPr>
          <p:cNvPr id="17" name="Straight Arrow Connector 16"/>
          <p:cNvCxnSpPr/>
          <p:nvPr/>
        </p:nvCxnSpPr>
        <p:spPr>
          <a:xfrm>
            <a:off x="3429000" y="2879467"/>
            <a:ext cx="18288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flipH="1">
            <a:off x="5105400" y="3489067"/>
            <a:ext cx="609600" cy="5334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flipH="1" flipV="1">
            <a:off x="3124200" y="3489067"/>
            <a:ext cx="573138" cy="49666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26" name="Picture 25"/>
          <p:cNvPicPr>
            <a:picLocks noChangeAspect="1"/>
          </p:cNvPicPr>
          <p:nvPr/>
        </p:nvPicPr>
        <p:blipFill>
          <a:blip r:embed="rId3"/>
          <a:stretch>
            <a:fillRect/>
          </a:stretch>
        </p:blipFill>
        <p:spPr>
          <a:xfrm>
            <a:off x="2209800" y="2422267"/>
            <a:ext cx="1016000" cy="1016000"/>
          </a:xfrm>
          <a:prstGeom prst="rect">
            <a:avLst/>
          </a:prstGeom>
        </p:spPr>
      </p:pic>
      <p:pic>
        <p:nvPicPr>
          <p:cNvPr id="28" name="Picture 27"/>
          <p:cNvPicPr>
            <a:picLocks noChangeAspect="1"/>
          </p:cNvPicPr>
          <p:nvPr/>
        </p:nvPicPr>
        <p:blipFill>
          <a:blip r:embed="rId4"/>
          <a:stretch>
            <a:fillRect/>
          </a:stretch>
        </p:blipFill>
        <p:spPr>
          <a:xfrm>
            <a:off x="3886200" y="4022467"/>
            <a:ext cx="990600" cy="990600"/>
          </a:xfrm>
          <a:prstGeom prst="rect">
            <a:avLst/>
          </a:prstGeom>
        </p:spPr>
      </p:pic>
      <p:pic>
        <p:nvPicPr>
          <p:cNvPr id="10" name="Picture 9"/>
          <p:cNvPicPr>
            <a:picLocks noChangeAspect="1"/>
          </p:cNvPicPr>
          <p:nvPr/>
        </p:nvPicPr>
        <p:blipFill>
          <a:blip r:embed="rId5"/>
          <a:stretch>
            <a:fillRect/>
          </a:stretch>
        </p:blipFill>
        <p:spPr>
          <a:xfrm>
            <a:off x="5486400" y="2422267"/>
            <a:ext cx="1016000" cy="1016000"/>
          </a:xfrm>
          <a:prstGeom prst="rect">
            <a:avLst/>
          </a:prstGeom>
        </p:spPr>
      </p:pic>
      <p:sp>
        <p:nvSpPr>
          <p:cNvPr id="3" name="TextBox 2"/>
          <p:cNvSpPr txBox="1"/>
          <p:nvPr/>
        </p:nvSpPr>
        <p:spPr>
          <a:xfrm>
            <a:off x="2431494" y="3711714"/>
            <a:ext cx="1073706" cy="707886"/>
          </a:xfrm>
          <a:prstGeom prst="rect">
            <a:avLst/>
          </a:prstGeom>
          <a:noFill/>
        </p:spPr>
        <p:txBody>
          <a:bodyPr wrap="none" rtlCol="0">
            <a:spAutoFit/>
          </a:bodyPr>
          <a:lstStyle/>
          <a:p>
            <a:r>
              <a:rPr lang="en-US" sz="2000" dirty="0" smtClean="0"/>
              <a:t>Adapted</a:t>
            </a:r>
            <a:br>
              <a:rPr lang="en-US" sz="2000" dirty="0" smtClean="0"/>
            </a:br>
            <a:r>
              <a:rPr lang="en-US" sz="2000" dirty="0" smtClean="0"/>
              <a:t>settings</a:t>
            </a:r>
            <a:endParaRPr lang="en-US" sz="2000" dirty="0"/>
          </a:p>
        </p:txBody>
      </p:sp>
      <p:sp>
        <p:nvSpPr>
          <p:cNvPr id="12" name="TextBox 11"/>
          <p:cNvSpPr txBox="1"/>
          <p:nvPr/>
        </p:nvSpPr>
        <p:spPr>
          <a:xfrm>
            <a:off x="5105400" y="4324290"/>
            <a:ext cx="1518915" cy="400110"/>
          </a:xfrm>
          <a:prstGeom prst="rect">
            <a:avLst/>
          </a:prstGeom>
          <a:noFill/>
        </p:spPr>
        <p:txBody>
          <a:bodyPr wrap="none" rtlCol="0">
            <a:spAutoFit/>
          </a:bodyPr>
          <a:lstStyle/>
          <a:p>
            <a:r>
              <a:rPr lang="en-US" sz="2000" dirty="0" smtClean="0"/>
              <a:t>Analyze data</a:t>
            </a:r>
            <a:endParaRPr lang="en-US" sz="2000" dirty="0"/>
          </a:p>
        </p:txBody>
      </p:sp>
      <p:sp>
        <p:nvSpPr>
          <p:cNvPr id="4" name="Rectangle 3"/>
          <p:cNvSpPr/>
          <p:nvPr/>
        </p:nvSpPr>
        <p:spPr>
          <a:xfrm>
            <a:off x="76200" y="5874603"/>
            <a:ext cx="8458200" cy="830997"/>
          </a:xfrm>
          <a:prstGeom prst="rect">
            <a:avLst/>
          </a:prstGeom>
        </p:spPr>
        <p:txBody>
          <a:bodyPr wrap="square">
            <a:spAutoFit/>
          </a:bodyPr>
          <a:lstStyle/>
          <a:p>
            <a:r>
              <a:rPr lang="en-US" sz="1600" dirty="0" smtClean="0"/>
              <a:t>Conrad </a:t>
            </a:r>
            <a:r>
              <a:rPr lang="en-US" sz="1600" dirty="0"/>
              <a:t>et al., Nature Methods (2011) </a:t>
            </a:r>
          </a:p>
          <a:p>
            <a:r>
              <a:rPr lang="en-US" sz="1600" dirty="0" smtClean="0"/>
              <a:t>Tischer et al., Methods Cell Biol. (2014)</a:t>
            </a:r>
          </a:p>
          <a:p>
            <a:r>
              <a:rPr lang="en-US" sz="1600" dirty="0" err="1" smtClean="0"/>
              <a:t>Scherf</a:t>
            </a:r>
            <a:r>
              <a:rPr lang="en-US" sz="1600" dirty="0" smtClean="0"/>
              <a:t> &amp; </a:t>
            </a:r>
            <a:r>
              <a:rPr lang="en-US" sz="1600" dirty="0" err="1" smtClean="0"/>
              <a:t>Huisken</a:t>
            </a:r>
            <a:r>
              <a:rPr lang="en-US" sz="1600" dirty="0" smtClean="0"/>
              <a:t>, Nature </a:t>
            </a:r>
            <a:r>
              <a:rPr lang="en-US" sz="1600" dirty="0"/>
              <a:t>Biotechnology </a:t>
            </a:r>
            <a:r>
              <a:rPr lang="en-US" sz="1600" dirty="0" smtClean="0"/>
              <a:t>(</a:t>
            </a:r>
            <a:r>
              <a:rPr lang="en-US" sz="1600" dirty="0"/>
              <a:t>2015)</a:t>
            </a:r>
          </a:p>
        </p:txBody>
      </p:sp>
    </p:spTree>
    <p:extLst>
      <p:ext uri="{BB962C8B-B14F-4D97-AF65-F5344CB8AC3E}">
        <p14:creationId xmlns:p14="http://schemas.microsoft.com/office/powerpoint/2010/main" val="1161659415"/>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1" descr="Image--S02--U01--V01--X02--Y01--Z01--T001--P01--C01"/>
          <p:cNvPicPr>
            <a:picLocks noChangeAspect="1" noChangeArrowheads="1"/>
          </p:cNvPicPr>
          <p:nvPr/>
        </p:nvPicPr>
        <p:blipFill>
          <a:blip r:embed="rId4"/>
          <a:srcRect/>
          <a:stretch>
            <a:fillRect/>
          </a:stretch>
        </p:blipFill>
        <p:spPr bwMode="auto">
          <a:xfrm>
            <a:off x="6705599" y="4572000"/>
            <a:ext cx="1219201" cy="1219200"/>
          </a:xfrm>
          <a:prstGeom prst="rect">
            <a:avLst/>
          </a:prstGeom>
          <a:noFill/>
          <a:ln w="9525">
            <a:noFill/>
            <a:miter lim="800000"/>
            <a:headEnd/>
            <a:tailEnd/>
          </a:ln>
        </p:spPr>
      </p:pic>
      <p:sp>
        <p:nvSpPr>
          <p:cNvPr id="2" name="Title 1"/>
          <p:cNvSpPr>
            <a:spLocks noGrp="1"/>
          </p:cNvSpPr>
          <p:nvPr>
            <p:ph type="title"/>
          </p:nvPr>
        </p:nvSpPr>
        <p:spPr/>
        <p:txBody>
          <a:bodyPr>
            <a:noAutofit/>
          </a:bodyPr>
          <a:lstStyle/>
          <a:p>
            <a:r>
              <a:rPr lang="en-US" sz="3600" dirty="0" smtClean="0"/>
              <a:t>Adaptive </a:t>
            </a:r>
            <a:r>
              <a:rPr lang="en-US" sz="3600" dirty="0"/>
              <a:t>Feedback </a:t>
            </a:r>
            <a:r>
              <a:rPr lang="en-US" sz="3600" dirty="0" smtClean="0"/>
              <a:t>for</a:t>
            </a:r>
            <a:br>
              <a:rPr lang="en-US" sz="3600" dirty="0" smtClean="0"/>
            </a:br>
            <a:r>
              <a:rPr lang="en-US" sz="3600" dirty="0" smtClean="0"/>
              <a:t>High</a:t>
            </a:r>
            <a:r>
              <a:rPr lang="en-US" sz="3600" dirty="0"/>
              <a:t>-resolution </a:t>
            </a:r>
            <a:r>
              <a:rPr lang="en-US" sz="3600" dirty="0" smtClean="0"/>
              <a:t>Time</a:t>
            </a:r>
            <a:r>
              <a:rPr lang="en-US" sz="3600" dirty="0" smtClean="0"/>
              <a:t>-lapse </a:t>
            </a:r>
            <a:r>
              <a:rPr lang="en-US" sz="3600" dirty="0" smtClean="0"/>
              <a:t>Imaging</a:t>
            </a:r>
            <a:endParaRPr lang="en-US" sz="3600" dirty="0"/>
          </a:p>
        </p:txBody>
      </p:sp>
      <p:sp>
        <p:nvSpPr>
          <p:cNvPr id="4" name="TextBox 3"/>
          <p:cNvSpPr txBox="1"/>
          <p:nvPr/>
        </p:nvSpPr>
        <p:spPr>
          <a:xfrm>
            <a:off x="2514600" y="1752600"/>
            <a:ext cx="3518912" cy="707886"/>
          </a:xfrm>
          <a:prstGeom prst="rect">
            <a:avLst/>
          </a:prstGeom>
          <a:noFill/>
        </p:spPr>
        <p:txBody>
          <a:bodyPr wrap="none" rtlCol="0">
            <a:spAutoFit/>
          </a:bodyPr>
          <a:lstStyle/>
          <a:p>
            <a:pPr marL="285750" indent="-285750">
              <a:buFont typeface="Arial"/>
              <a:buChar char="•"/>
            </a:pPr>
            <a:r>
              <a:rPr lang="en-US" sz="2000" dirty="0" smtClean="0"/>
              <a:t>Move to pre-defined position</a:t>
            </a:r>
            <a:endParaRPr lang="en-US" sz="2000" dirty="0"/>
          </a:p>
          <a:p>
            <a:pPr marL="285750" indent="-285750">
              <a:buFont typeface="Arial"/>
              <a:buChar char="•"/>
            </a:pPr>
            <a:r>
              <a:rPr lang="en-US" sz="2000" dirty="0" smtClean="0"/>
              <a:t>Acquire low-res image</a:t>
            </a:r>
          </a:p>
        </p:txBody>
      </p:sp>
      <p:cxnSp>
        <p:nvCxnSpPr>
          <p:cNvPr id="8" name="Straight Arrow Connector 7"/>
          <p:cNvCxnSpPr>
            <a:stCxn id="22" idx="3"/>
            <a:endCxn id="3" idx="1"/>
          </p:cNvCxnSpPr>
          <p:nvPr/>
        </p:nvCxnSpPr>
        <p:spPr>
          <a:xfrm>
            <a:off x="4368800" y="2870200"/>
            <a:ext cx="1574800" cy="127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a:stCxn id="3" idx="2"/>
            <a:endCxn id="24" idx="0"/>
          </p:cNvCxnSpPr>
          <p:nvPr/>
        </p:nvCxnSpPr>
        <p:spPr>
          <a:xfrm>
            <a:off x="6261100" y="3200400"/>
            <a:ext cx="0" cy="134471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a:stCxn id="24" idx="1"/>
            <a:endCxn id="23" idx="3"/>
          </p:cNvCxnSpPr>
          <p:nvPr/>
        </p:nvCxnSpPr>
        <p:spPr>
          <a:xfrm flipH="1" flipV="1">
            <a:off x="4368800" y="4851400"/>
            <a:ext cx="1574800" cy="1121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15" name="Picture 21" descr="Image--S02--U01--V01--X02--Y01--Z01--T001--P01--C01"/>
          <p:cNvPicPr>
            <a:picLocks noChangeAspect="1" noChangeArrowheads="1"/>
          </p:cNvPicPr>
          <p:nvPr/>
        </p:nvPicPr>
        <p:blipFill>
          <a:blip r:embed="rId4"/>
          <a:srcRect/>
          <a:stretch>
            <a:fillRect/>
          </a:stretch>
        </p:blipFill>
        <p:spPr bwMode="auto">
          <a:xfrm>
            <a:off x="6709047" y="2514600"/>
            <a:ext cx="1219201" cy="1219200"/>
          </a:xfrm>
          <a:prstGeom prst="rect">
            <a:avLst/>
          </a:prstGeom>
          <a:noFill/>
          <a:ln w="9525">
            <a:noFill/>
            <a:miter lim="800000"/>
            <a:headEnd/>
            <a:tailEnd/>
          </a:ln>
        </p:spPr>
      </p:pic>
      <p:cxnSp>
        <p:nvCxnSpPr>
          <p:cNvPr id="16" name="Straight Arrow Connector 15"/>
          <p:cNvCxnSpPr/>
          <p:nvPr/>
        </p:nvCxnSpPr>
        <p:spPr bwMode="auto">
          <a:xfrm flipH="1" flipV="1">
            <a:off x="7086600" y="4800600"/>
            <a:ext cx="228600" cy="152400"/>
          </a:xfrm>
          <a:prstGeom prst="straightConnector1">
            <a:avLst/>
          </a:prstGeom>
          <a:solidFill>
            <a:schemeClr val="accent1"/>
          </a:solidFill>
          <a:ln w="12700" cap="flat" cmpd="sng" algn="ctr">
            <a:solidFill>
              <a:schemeClr val="bg1"/>
            </a:solidFill>
            <a:prstDash val="solid"/>
            <a:round/>
            <a:headEnd type="none" w="med" len="med"/>
            <a:tailEnd type="arrow"/>
          </a:ln>
          <a:effectLst/>
        </p:spPr>
      </p:cxnSp>
      <p:sp>
        <p:nvSpPr>
          <p:cNvPr id="30" name="TextBox 29"/>
          <p:cNvSpPr txBox="1"/>
          <p:nvPr/>
        </p:nvSpPr>
        <p:spPr>
          <a:xfrm>
            <a:off x="7162800" y="4903113"/>
            <a:ext cx="543332" cy="430887"/>
          </a:xfrm>
          <a:prstGeom prst="rect">
            <a:avLst/>
          </a:prstGeom>
          <a:noFill/>
        </p:spPr>
        <p:txBody>
          <a:bodyPr wrap="none" rtlCol="0">
            <a:spAutoFit/>
          </a:bodyPr>
          <a:lstStyle/>
          <a:p>
            <a:r>
              <a:rPr lang="en-US" sz="1100" dirty="0">
                <a:solidFill>
                  <a:schemeClr val="bg1"/>
                </a:solidFill>
              </a:rPr>
              <a:t>x</a:t>
            </a:r>
            <a:r>
              <a:rPr lang="en-US" sz="1100" dirty="0" smtClean="0">
                <a:solidFill>
                  <a:schemeClr val="bg1"/>
                </a:solidFill>
              </a:rPr>
              <a:t>=150</a:t>
            </a:r>
            <a:br>
              <a:rPr lang="en-US" sz="1100" dirty="0" smtClean="0">
                <a:solidFill>
                  <a:schemeClr val="bg1"/>
                </a:solidFill>
              </a:rPr>
            </a:br>
            <a:r>
              <a:rPr lang="en-US" sz="1100" dirty="0" smtClean="0">
                <a:solidFill>
                  <a:schemeClr val="bg1"/>
                </a:solidFill>
              </a:rPr>
              <a:t>y=80</a:t>
            </a:r>
            <a:endParaRPr lang="en-US" sz="1100" dirty="0">
              <a:solidFill>
                <a:schemeClr val="bg1"/>
              </a:solidFill>
            </a:endParaRPr>
          </a:p>
        </p:txBody>
      </p:sp>
      <p:sp>
        <p:nvSpPr>
          <p:cNvPr id="33" name="TextBox 32"/>
          <p:cNvSpPr txBox="1"/>
          <p:nvPr/>
        </p:nvSpPr>
        <p:spPr>
          <a:xfrm>
            <a:off x="2514600" y="5297269"/>
            <a:ext cx="3172663" cy="707886"/>
          </a:xfrm>
          <a:prstGeom prst="rect">
            <a:avLst/>
          </a:prstGeom>
          <a:noFill/>
        </p:spPr>
        <p:txBody>
          <a:bodyPr wrap="none" rtlCol="0">
            <a:spAutoFit/>
          </a:bodyPr>
          <a:lstStyle/>
          <a:p>
            <a:pPr marL="285750" indent="-285750">
              <a:buFont typeface="Arial"/>
              <a:buChar char="•"/>
            </a:pPr>
            <a:r>
              <a:rPr lang="en-US" sz="2000" dirty="0" smtClean="0"/>
              <a:t>Zoom in on target object</a:t>
            </a:r>
          </a:p>
          <a:p>
            <a:pPr marL="285750" indent="-285750">
              <a:buFont typeface="Arial"/>
              <a:buChar char="•"/>
            </a:pPr>
            <a:r>
              <a:rPr lang="en-US" sz="2000" dirty="0" smtClean="0"/>
              <a:t>Acquire high-content data</a:t>
            </a:r>
          </a:p>
        </p:txBody>
      </p:sp>
      <p:pic>
        <p:nvPicPr>
          <p:cNvPr id="34" name="Micropilot_Metaphase_Movie.avi">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838200" y="3429000"/>
            <a:ext cx="1512168" cy="1512168"/>
          </a:xfrm>
          <a:prstGeom prst="rect">
            <a:avLst/>
          </a:prstGeom>
        </p:spPr>
      </p:pic>
      <p:sp>
        <p:nvSpPr>
          <p:cNvPr id="38" name="TextBox 37"/>
          <p:cNvSpPr txBox="1"/>
          <p:nvPr/>
        </p:nvSpPr>
        <p:spPr>
          <a:xfrm>
            <a:off x="4800600" y="4476690"/>
            <a:ext cx="533820" cy="400110"/>
          </a:xfrm>
          <a:prstGeom prst="rect">
            <a:avLst/>
          </a:prstGeom>
          <a:noFill/>
        </p:spPr>
        <p:txBody>
          <a:bodyPr wrap="none" rtlCol="0">
            <a:spAutoFit/>
          </a:bodyPr>
          <a:lstStyle/>
          <a:p>
            <a:r>
              <a:rPr lang="en-US" sz="2000" dirty="0" smtClean="0"/>
              <a:t>x, y</a:t>
            </a:r>
            <a:endParaRPr lang="en-US" sz="2000" dirty="0"/>
          </a:p>
        </p:txBody>
      </p:sp>
      <p:cxnSp>
        <p:nvCxnSpPr>
          <p:cNvPr id="39" name="Straight Arrow Connector 38"/>
          <p:cNvCxnSpPr>
            <a:stCxn id="23" idx="1"/>
            <a:endCxn id="27" idx="3"/>
          </p:cNvCxnSpPr>
          <p:nvPr/>
        </p:nvCxnSpPr>
        <p:spPr>
          <a:xfrm flipH="1" flipV="1">
            <a:off x="3149600" y="4584700"/>
            <a:ext cx="508000" cy="2667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a:stCxn id="23" idx="0"/>
            <a:endCxn id="22" idx="2"/>
          </p:cNvCxnSpPr>
          <p:nvPr/>
        </p:nvCxnSpPr>
        <p:spPr>
          <a:xfrm flipV="1">
            <a:off x="4013200" y="3225800"/>
            <a:ext cx="0" cy="12700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22" name="Picture 21"/>
          <p:cNvPicPr>
            <a:picLocks noChangeAspect="1"/>
          </p:cNvPicPr>
          <p:nvPr/>
        </p:nvPicPr>
        <p:blipFill>
          <a:blip r:embed="rId6"/>
          <a:stretch>
            <a:fillRect/>
          </a:stretch>
        </p:blipFill>
        <p:spPr>
          <a:xfrm>
            <a:off x="3657600" y="2514600"/>
            <a:ext cx="711200" cy="711200"/>
          </a:xfrm>
          <a:prstGeom prst="rect">
            <a:avLst/>
          </a:prstGeom>
        </p:spPr>
      </p:pic>
      <p:pic>
        <p:nvPicPr>
          <p:cNvPr id="23" name="Picture 22"/>
          <p:cNvPicPr>
            <a:picLocks noChangeAspect="1"/>
          </p:cNvPicPr>
          <p:nvPr/>
        </p:nvPicPr>
        <p:blipFill>
          <a:blip r:embed="rId6"/>
          <a:stretch>
            <a:fillRect/>
          </a:stretch>
        </p:blipFill>
        <p:spPr>
          <a:xfrm>
            <a:off x="3657600" y="4495800"/>
            <a:ext cx="711200" cy="711200"/>
          </a:xfrm>
          <a:prstGeom prst="rect">
            <a:avLst/>
          </a:prstGeom>
        </p:spPr>
      </p:pic>
      <p:pic>
        <p:nvPicPr>
          <p:cNvPr id="24" name="Picture 23"/>
          <p:cNvPicPr>
            <a:picLocks noChangeAspect="1"/>
          </p:cNvPicPr>
          <p:nvPr/>
        </p:nvPicPr>
        <p:blipFill>
          <a:blip r:embed="rId7"/>
          <a:stretch>
            <a:fillRect/>
          </a:stretch>
        </p:blipFill>
        <p:spPr>
          <a:xfrm>
            <a:off x="5943600" y="4545116"/>
            <a:ext cx="635000" cy="635000"/>
          </a:xfrm>
          <a:prstGeom prst="rect">
            <a:avLst/>
          </a:prstGeom>
        </p:spPr>
      </p:pic>
      <p:pic>
        <p:nvPicPr>
          <p:cNvPr id="3" name="Picture 2"/>
          <p:cNvPicPr>
            <a:picLocks noChangeAspect="1"/>
          </p:cNvPicPr>
          <p:nvPr/>
        </p:nvPicPr>
        <p:blipFill>
          <a:blip r:embed="rId8"/>
          <a:stretch>
            <a:fillRect/>
          </a:stretch>
        </p:blipFill>
        <p:spPr>
          <a:xfrm>
            <a:off x="5943600" y="2565400"/>
            <a:ext cx="635000" cy="635000"/>
          </a:xfrm>
          <a:prstGeom prst="rect">
            <a:avLst/>
          </a:prstGeom>
        </p:spPr>
      </p:pic>
      <p:pic>
        <p:nvPicPr>
          <p:cNvPr id="27" name="Picture 26"/>
          <p:cNvPicPr>
            <a:picLocks noChangeAspect="1"/>
          </p:cNvPicPr>
          <p:nvPr/>
        </p:nvPicPr>
        <p:blipFill>
          <a:blip r:embed="rId8"/>
          <a:stretch>
            <a:fillRect/>
          </a:stretch>
        </p:blipFill>
        <p:spPr>
          <a:xfrm>
            <a:off x="2514600" y="4267200"/>
            <a:ext cx="635000" cy="635000"/>
          </a:xfrm>
          <a:prstGeom prst="rect">
            <a:avLst/>
          </a:prstGeom>
        </p:spPr>
      </p:pic>
      <p:sp>
        <p:nvSpPr>
          <p:cNvPr id="25" name="TextBox 24"/>
          <p:cNvSpPr txBox="1"/>
          <p:nvPr/>
        </p:nvSpPr>
        <p:spPr>
          <a:xfrm>
            <a:off x="6629400" y="1905000"/>
            <a:ext cx="2067506" cy="646331"/>
          </a:xfrm>
          <a:prstGeom prst="rect">
            <a:avLst/>
          </a:prstGeom>
          <a:noFill/>
        </p:spPr>
        <p:txBody>
          <a:bodyPr wrap="none" rtlCol="0">
            <a:spAutoFit/>
          </a:bodyPr>
          <a:lstStyle/>
          <a:p>
            <a:r>
              <a:rPr lang="en-US" dirty="0" smtClean="0"/>
              <a:t>H2B-</a:t>
            </a:r>
            <a:r>
              <a:rPr lang="en-US" dirty="0" smtClean="0"/>
              <a:t>mCherry (DNA)</a:t>
            </a:r>
            <a:endParaRPr lang="en-US" dirty="0" smtClean="0"/>
          </a:p>
          <a:p>
            <a:r>
              <a:rPr lang="en-US" dirty="0"/>
              <a:t>s</a:t>
            </a:r>
            <a:r>
              <a:rPr lang="en-US" dirty="0" smtClean="0"/>
              <a:t>ingle plane</a:t>
            </a:r>
            <a:endParaRPr lang="en-US" dirty="0"/>
          </a:p>
        </p:txBody>
      </p:sp>
      <p:sp>
        <p:nvSpPr>
          <p:cNvPr id="26" name="TextBox 25"/>
          <p:cNvSpPr txBox="1"/>
          <p:nvPr/>
        </p:nvSpPr>
        <p:spPr>
          <a:xfrm>
            <a:off x="6629400" y="3962400"/>
            <a:ext cx="2287806" cy="646331"/>
          </a:xfrm>
          <a:prstGeom prst="rect">
            <a:avLst/>
          </a:prstGeom>
          <a:noFill/>
        </p:spPr>
        <p:txBody>
          <a:bodyPr wrap="none" rtlCol="0">
            <a:spAutoFit/>
          </a:bodyPr>
          <a:lstStyle/>
          <a:p>
            <a:r>
              <a:rPr lang="en-US" dirty="0" smtClean="0"/>
              <a:t>Find mitotic </a:t>
            </a:r>
            <a:r>
              <a:rPr lang="en-US" dirty="0" smtClean="0"/>
              <a:t>cell</a:t>
            </a:r>
            <a:br>
              <a:rPr lang="en-US" dirty="0" smtClean="0"/>
            </a:br>
            <a:r>
              <a:rPr lang="en-US" dirty="0" smtClean="0"/>
              <a:t>by automated </a:t>
            </a:r>
            <a:r>
              <a:rPr lang="en-US" dirty="0" smtClean="0"/>
              <a:t>analysis</a:t>
            </a:r>
            <a:endParaRPr lang="en-US" dirty="0"/>
          </a:p>
        </p:txBody>
      </p:sp>
      <p:sp>
        <p:nvSpPr>
          <p:cNvPr id="5" name="Rectangle 4"/>
          <p:cNvSpPr/>
          <p:nvPr/>
        </p:nvSpPr>
        <p:spPr>
          <a:xfrm>
            <a:off x="76200" y="6412468"/>
            <a:ext cx="3701141" cy="369332"/>
          </a:xfrm>
          <a:prstGeom prst="rect">
            <a:avLst/>
          </a:prstGeom>
        </p:spPr>
        <p:txBody>
          <a:bodyPr wrap="none">
            <a:spAutoFit/>
          </a:bodyPr>
          <a:lstStyle/>
          <a:p>
            <a:r>
              <a:rPr lang="en-US" dirty="0"/>
              <a:t>Conrad et al., Nature Methods (2011) </a:t>
            </a:r>
            <a:endParaRPr lang="en-US" dirty="0"/>
          </a:p>
        </p:txBody>
      </p:sp>
    </p:spTree>
    <p:extLst>
      <p:ext uri="{BB962C8B-B14F-4D97-AF65-F5344CB8AC3E}">
        <p14:creationId xmlns:p14="http://schemas.microsoft.com/office/powerpoint/2010/main" val="2348152304"/>
      </p:ext>
    </p:extLst>
  </p:cSld>
  <p:clrMapOvr>
    <a:masterClrMapping/>
  </p:clrMapOvr>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3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4"/>
                                        </p:tgtEl>
                                      </p:cBhvr>
                                    </p:cmd>
                                  </p:childTnLst>
                                </p:cTn>
                              </p:par>
                            </p:childTnLst>
                          </p:cTn>
                        </p:par>
                      </p:childTnLst>
                    </p:cTn>
                  </p:par>
                </p:childTnLst>
              </p:cTn>
              <p:nextCondLst>
                <p:cond evt="onClick" delay="0">
                  <p:tgtEl>
                    <p:spTgt spid="34"/>
                  </p:tgtEl>
                </p:cond>
              </p:nextCondLst>
            </p:seq>
            <p:video>
              <p:cMediaNode vol="80000">
                <p:cTn id="7" fill="hold" display="0">
                  <p:stCondLst>
                    <p:cond delay="indefinite"/>
                  </p:stCondLst>
                </p:cTn>
                <p:tgtEl>
                  <p:spTgt spid="34"/>
                </p:tgtEl>
              </p:cMediaNode>
            </p:vide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9372600" y="3886200"/>
            <a:ext cx="2787943" cy="923330"/>
          </a:xfrm>
          <a:prstGeom prst="rect">
            <a:avLst/>
          </a:prstGeom>
          <a:noFill/>
        </p:spPr>
        <p:txBody>
          <a:bodyPr wrap="none" rtlCol="0">
            <a:spAutoFit/>
          </a:bodyPr>
          <a:lstStyle/>
          <a:p>
            <a:r>
              <a:rPr lang="en-US" dirty="0" err="1" smtClean="0"/>
              <a:t>Todo</a:t>
            </a:r>
            <a:r>
              <a:rPr lang="en-US" dirty="0" smtClean="0"/>
              <a:t>: </a:t>
            </a:r>
          </a:p>
          <a:p>
            <a:pPr marL="285750" indent="-285750">
              <a:buFontTx/>
              <a:buChar char="-"/>
            </a:pPr>
            <a:r>
              <a:rPr lang="en-US" dirty="0" smtClean="0"/>
              <a:t>add references</a:t>
            </a:r>
          </a:p>
          <a:p>
            <a:pPr marL="285750" indent="-285750">
              <a:buFontTx/>
              <a:buChar char="-"/>
            </a:pPr>
            <a:r>
              <a:rPr lang="en-US" dirty="0" smtClean="0"/>
              <a:t>Look for more synonyms</a:t>
            </a:r>
          </a:p>
        </p:txBody>
      </p:sp>
      <p:cxnSp>
        <p:nvCxnSpPr>
          <p:cNvPr id="17" name="Straight Arrow Connector 16"/>
          <p:cNvCxnSpPr/>
          <p:nvPr/>
        </p:nvCxnSpPr>
        <p:spPr>
          <a:xfrm flipH="1">
            <a:off x="6096000" y="4241800"/>
            <a:ext cx="601387" cy="8382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26" name="Picture 25"/>
          <p:cNvPicPr>
            <a:picLocks noChangeAspect="1"/>
          </p:cNvPicPr>
          <p:nvPr/>
        </p:nvPicPr>
        <p:blipFill>
          <a:blip r:embed="rId3"/>
          <a:stretch>
            <a:fillRect/>
          </a:stretch>
        </p:blipFill>
        <p:spPr>
          <a:xfrm>
            <a:off x="1998248" y="1117600"/>
            <a:ext cx="1168400" cy="1168400"/>
          </a:xfrm>
          <a:prstGeom prst="rect">
            <a:avLst/>
          </a:prstGeom>
        </p:spPr>
      </p:pic>
      <p:pic>
        <p:nvPicPr>
          <p:cNvPr id="28" name="Picture 27"/>
          <p:cNvPicPr>
            <a:picLocks noChangeAspect="1"/>
          </p:cNvPicPr>
          <p:nvPr/>
        </p:nvPicPr>
        <p:blipFill>
          <a:blip r:embed="rId4"/>
          <a:stretch>
            <a:fillRect/>
          </a:stretch>
        </p:blipFill>
        <p:spPr>
          <a:xfrm>
            <a:off x="4826000" y="4343400"/>
            <a:ext cx="1143000" cy="1143000"/>
          </a:xfrm>
          <a:prstGeom prst="rect">
            <a:avLst/>
          </a:prstGeom>
        </p:spPr>
      </p:pic>
      <p:pic>
        <p:nvPicPr>
          <p:cNvPr id="10" name="Picture 9"/>
          <p:cNvPicPr>
            <a:picLocks noChangeAspect="1"/>
          </p:cNvPicPr>
          <p:nvPr/>
        </p:nvPicPr>
        <p:blipFill>
          <a:blip r:embed="rId5"/>
          <a:stretch>
            <a:fillRect/>
          </a:stretch>
        </p:blipFill>
        <p:spPr>
          <a:xfrm>
            <a:off x="6172200" y="2946400"/>
            <a:ext cx="1244600" cy="1244600"/>
          </a:xfrm>
          <a:prstGeom prst="rect">
            <a:avLst/>
          </a:prstGeom>
        </p:spPr>
      </p:pic>
      <p:sp>
        <p:nvSpPr>
          <p:cNvPr id="14" name="TextBox 13"/>
          <p:cNvSpPr txBox="1"/>
          <p:nvPr/>
        </p:nvSpPr>
        <p:spPr>
          <a:xfrm>
            <a:off x="3217448" y="1247914"/>
            <a:ext cx="5088352" cy="707886"/>
          </a:xfrm>
          <a:prstGeom prst="rect">
            <a:avLst/>
          </a:prstGeom>
          <a:noFill/>
        </p:spPr>
        <p:txBody>
          <a:bodyPr wrap="none" rtlCol="0">
            <a:spAutoFit/>
          </a:bodyPr>
          <a:lstStyle/>
          <a:p>
            <a:r>
              <a:rPr lang="en-US" sz="2000" dirty="0" smtClean="0"/>
              <a:t>Zeiss </a:t>
            </a:r>
            <a:r>
              <a:rPr lang="en-US" sz="2000" b="1" dirty="0">
                <a:solidFill>
                  <a:srgbClr val="3366FF"/>
                </a:solidFill>
              </a:rPr>
              <a:t>ZEN</a:t>
            </a:r>
            <a:r>
              <a:rPr lang="en-US" sz="2000" dirty="0"/>
              <a:t> </a:t>
            </a:r>
            <a:r>
              <a:rPr lang="en-US" sz="2000" b="1" dirty="0">
                <a:solidFill>
                  <a:srgbClr val="3366FF"/>
                </a:solidFill>
              </a:rPr>
              <a:t>Blue</a:t>
            </a:r>
            <a:r>
              <a:rPr lang="en-US" sz="2000" dirty="0"/>
              <a:t> (</a:t>
            </a:r>
            <a:r>
              <a:rPr lang="en-US" sz="2000" dirty="0" smtClean="0"/>
              <a:t>e.g., LSM 800, </a:t>
            </a:r>
            <a:r>
              <a:rPr lang="en-US" sz="2000" dirty="0" err="1" smtClean="0"/>
              <a:t>CellDiscoverer</a:t>
            </a:r>
            <a:r>
              <a:rPr lang="en-US" sz="2000" dirty="0" smtClean="0"/>
              <a:t> 7)</a:t>
            </a:r>
          </a:p>
          <a:p>
            <a:r>
              <a:rPr lang="en-US" sz="2000" b="1" dirty="0" smtClean="0">
                <a:solidFill>
                  <a:schemeClr val="accent1"/>
                </a:solidFill>
              </a:rPr>
              <a:t>Python Programming Interface</a:t>
            </a:r>
            <a:endParaRPr lang="en-US" sz="2000" b="1" dirty="0">
              <a:solidFill>
                <a:schemeClr val="accent1"/>
              </a:solidFill>
            </a:endParaRPr>
          </a:p>
        </p:txBody>
      </p:sp>
      <p:pic>
        <p:nvPicPr>
          <p:cNvPr id="5" name="Picture 4"/>
          <p:cNvPicPr>
            <a:picLocks noChangeAspect="1"/>
          </p:cNvPicPr>
          <p:nvPr/>
        </p:nvPicPr>
        <p:blipFill>
          <a:blip r:embed="rId6"/>
          <a:stretch>
            <a:fillRect/>
          </a:stretch>
        </p:blipFill>
        <p:spPr>
          <a:xfrm>
            <a:off x="-2057400" y="1524000"/>
            <a:ext cx="1653209" cy="516628"/>
          </a:xfrm>
          <a:prstGeom prst="rect">
            <a:avLst/>
          </a:prstGeom>
        </p:spPr>
      </p:pic>
      <p:pic>
        <p:nvPicPr>
          <p:cNvPr id="6" name="Picture 5"/>
          <p:cNvPicPr>
            <a:picLocks noChangeAspect="1"/>
          </p:cNvPicPr>
          <p:nvPr/>
        </p:nvPicPr>
        <p:blipFill>
          <a:blip r:embed="rId7"/>
          <a:stretch>
            <a:fillRect/>
          </a:stretch>
        </p:blipFill>
        <p:spPr>
          <a:xfrm>
            <a:off x="-1981200" y="2161617"/>
            <a:ext cx="1524000" cy="581583"/>
          </a:xfrm>
          <a:prstGeom prst="rect">
            <a:avLst/>
          </a:prstGeom>
        </p:spPr>
      </p:pic>
      <p:pic>
        <p:nvPicPr>
          <p:cNvPr id="7" name="Picture 6"/>
          <p:cNvPicPr>
            <a:picLocks noChangeAspect="1"/>
          </p:cNvPicPr>
          <p:nvPr/>
        </p:nvPicPr>
        <p:blipFill>
          <a:blip r:embed="rId8"/>
          <a:stretch>
            <a:fillRect/>
          </a:stretch>
        </p:blipFill>
        <p:spPr>
          <a:xfrm>
            <a:off x="-1892300" y="2895600"/>
            <a:ext cx="1358900" cy="494478"/>
          </a:xfrm>
          <a:prstGeom prst="rect">
            <a:avLst/>
          </a:prstGeom>
        </p:spPr>
      </p:pic>
      <p:cxnSp>
        <p:nvCxnSpPr>
          <p:cNvPr id="25" name="Straight Arrow Connector 24"/>
          <p:cNvCxnSpPr/>
          <p:nvPr/>
        </p:nvCxnSpPr>
        <p:spPr>
          <a:xfrm>
            <a:off x="5410200" y="2032000"/>
            <a:ext cx="990600" cy="8382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p:nvPr/>
        </p:nvCxnSpPr>
        <p:spPr>
          <a:xfrm flipH="1" flipV="1">
            <a:off x="4419602" y="2032000"/>
            <a:ext cx="838198" cy="22352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2895601" y="4495800"/>
            <a:ext cx="1828800" cy="923330"/>
          </a:xfrm>
          <a:prstGeom prst="rect">
            <a:avLst/>
          </a:prstGeom>
          <a:noFill/>
        </p:spPr>
        <p:txBody>
          <a:bodyPr wrap="square" rtlCol="0">
            <a:spAutoFit/>
          </a:bodyPr>
          <a:lstStyle/>
          <a:p>
            <a:pPr algn="r"/>
            <a:r>
              <a:rPr lang="en-US" dirty="0" err="1" smtClean="0"/>
              <a:t>ImageJ</a:t>
            </a:r>
            <a:endParaRPr lang="en-US" dirty="0" smtClean="0"/>
          </a:p>
          <a:p>
            <a:pPr algn="r"/>
            <a:r>
              <a:rPr lang="en-US" dirty="0" err="1" smtClean="0"/>
              <a:t>CellProfiler</a:t>
            </a:r>
            <a:endParaRPr lang="en-US" dirty="0" smtClean="0"/>
          </a:p>
          <a:p>
            <a:pPr algn="r"/>
            <a:r>
              <a:rPr lang="en-US" dirty="0" err="1" smtClean="0"/>
              <a:t>CellCognition</a:t>
            </a:r>
            <a:endParaRPr lang="en-US" dirty="0"/>
          </a:p>
        </p:txBody>
      </p:sp>
      <p:pic>
        <p:nvPicPr>
          <p:cNvPr id="18" name="Picture 17"/>
          <p:cNvPicPr>
            <a:picLocks noChangeAspect="1"/>
          </p:cNvPicPr>
          <p:nvPr/>
        </p:nvPicPr>
        <p:blipFill>
          <a:blip r:embed="rId4"/>
          <a:stretch>
            <a:fillRect/>
          </a:stretch>
        </p:blipFill>
        <p:spPr>
          <a:xfrm>
            <a:off x="1270000" y="2159000"/>
            <a:ext cx="1168400" cy="1168400"/>
          </a:xfrm>
          <a:prstGeom prst="rect">
            <a:avLst/>
          </a:prstGeom>
        </p:spPr>
      </p:pic>
      <p:pic>
        <p:nvPicPr>
          <p:cNvPr id="21" name="Picture 20"/>
          <p:cNvPicPr>
            <a:picLocks noChangeAspect="1"/>
          </p:cNvPicPr>
          <p:nvPr/>
        </p:nvPicPr>
        <p:blipFill>
          <a:blip r:embed="rId5"/>
          <a:stretch>
            <a:fillRect/>
          </a:stretch>
        </p:blipFill>
        <p:spPr>
          <a:xfrm>
            <a:off x="2286000" y="2108200"/>
            <a:ext cx="1244600" cy="1244600"/>
          </a:xfrm>
          <a:prstGeom prst="rect">
            <a:avLst/>
          </a:prstGeom>
        </p:spPr>
      </p:pic>
      <p:sp>
        <p:nvSpPr>
          <p:cNvPr id="24" name="TextBox 23"/>
          <p:cNvSpPr txBox="1"/>
          <p:nvPr/>
        </p:nvSpPr>
        <p:spPr>
          <a:xfrm>
            <a:off x="1219200" y="3239869"/>
            <a:ext cx="3048000" cy="646331"/>
          </a:xfrm>
          <a:prstGeom prst="rect">
            <a:avLst/>
          </a:prstGeom>
          <a:noFill/>
        </p:spPr>
        <p:txBody>
          <a:bodyPr wrap="square" rtlCol="0">
            <a:spAutoFit/>
          </a:bodyPr>
          <a:lstStyle/>
          <a:p>
            <a:r>
              <a:rPr lang="en-US" b="1" dirty="0" smtClean="0">
                <a:solidFill>
                  <a:srgbClr val="3366FF"/>
                </a:solidFill>
              </a:rPr>
              <a:t>Zen Blue</a:t>
            </a:r>
            <a:br>
              <a:rPr lang="en-US" b="1" dirty="0" smtClean="0">
                <a:solidFill>
                  <a:srgbClr val="3366FF"/>
                </a:solidFill>
              </a:rPr>
            </a:br>
            <a:r>
              <a:rPr lang="en-US" dirty="0" smtClean="0"/>
              <a:t>Image Analysis Modules</a:t>
            </a:r>
            <a:endParaRPr lang="en-US" dirty="0"/>
          </a:p>
        </p:txBody>
      </p:sp>
      <p:cxnSp>
        <p:nvCxnSpPr>
          <p:cNvPr id="30" name="Straight Arrow Connector 29"/>
          <p:cNvCxnSpPr/>
          <p:nvPr/>
        </p:nvCxnSpPr>
        <p:spPr>
          <a:xfrm>
            <a:off x="2743200" y="2057400"/>
            <a:ext cx="76200" cy="3048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p:nvPr/>
        </p:nvCxnSpPr>
        <p:spPr>
          <a:xfrm flipH="1" flipV="1">
            <a:off x="2209800" y="2362200"/>
            <a:ext cx="228600" cy="3048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7" name="Straight Arrow Connector 36"/>
          <p:cNvCxnSpPr/>
          <p:nvPr/>
        </p:nvCxnSpPr>
        <p:spPr>
          <a:xfrm flipV="1">
            <a:off x="2286000" y="1981200"/>
            <a:ext cx="228600" cy="2286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33999198"/>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9372600" y="3886200"/>
            <a:ext cx="2787943" cy="923330"/>
          </a:xfrm>
          <a:prstGeom prst="rect">
            <a:avLst/>
          </a:prstGeom>
          <a:noFill/>
        </p:spPr>
        <p:txBody>
          <a:bodyPr wrap="none" rtlCol="0">
            <a:spAutoFit/>
          </a:bodyPr>
          <a:lstStyle/>
          <a:p>
            <a:r>
              <a:rPr lang="en-US" dirty="0" err="1" smtClean="0"/>
              <a:t>Todo</a:t>
            </a:r>
            <a:r>
              <a:rPr lang="en-US" dirty="0" smtClean="0"/>
              <a:t>: </a:t>
            </a:r>
          </a:p>
          <a:p>
            <a:pPr marL="285750" indent="-285750">
              <a:buFontTx/>
              <a:buChar char="-"/>
            </a:pPr>
            <a:r>
              <a:rPr lang="en-US" dirty="0" smtClean="0"/>
              <a:t>add references</a:t>
            </a:r>
          </a:p>
          <a:p>
            <a:pPr marL="285750" indent="-285750">
              <a:buFontTx/>
              <a:buChar char="-"/>
            </a:pPr>
            <a:r>
              <a:rPr lang="en-US" dirty="0" smtClean="0"/>
              <a:t>Look for more synonyms</a:t>
            </a:r>
          </a:p>
        </p:txBody>
      </p:sp>
      <p:cxnSp>
        <p:nvCxnSpPr>
          <p:cNvPr id="17" name="Straight Arrow Connector 16"/>
          <p:cNvCxnSpPr/>
          <p:nvPr/>
        </p:nvCxnSpPr>
        <p:spPr>
          <a:xfrm flipH="1">
            <a:off x="2895600" y="3962400"/>
            <a:ext cx="542234" cy="7620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26" name="Picture 25"/>
          <p:cNvPicPr>
            <a:picLocks noChangeAspect="1"/>
          </p:cNvPicPr>
          <p:nvPr/>
        </p:nvPicPr>
        <p:blipFill>
          <a:blip r:embed="rId3"/>
          <a:stretch>
            <a:fillRect/>
          </a:stretch>
        </p:blipFill>
        <p:spPr>
          <a:xfrm>
            <a:off x="694635" y="381000"/>
            <a:ext cx="1168400" cy="1168400"/>
          </a:xfrm>
          <a:prstGeom prst="rect">
            <a:avLst/>
          </a:prstGeom>
        </p:spPr>
      </p:pic>
      <p:pic>
        <p:nvPicPr>
          <p:cNvPr id="28" name="Picture 27"/>
          <p:cNvPicPr>
            <a:picLocks noChangeAspect="1"/>
          </p:cNvPicPr>
          <p:nvPr/>
        </p:nvPicPr>
        <p:blipFill>
          <a:blip r:embed="rId4"/>
          <a:stretch>
            <a:fillRect/>
          </a:stretch>
        </p:blipFill>
        <p:spPr>
          <a:xfrm>
            <a:off x="1447800" y="4114800"/>
            <a:ext cx="1253435" cy="1253435"/>
          </a:xfrm>
          <a:prstGeom prst="rect">
            <a:avLst/>
          </a:prstGeom>
        </p:spPr>
      </p:pic>
      <p:pic>
        <p:nvPicPr>
          <p:cNvPr id="10" name="Picture 9"/>
          <p:cNvPicPr>
            <a:picLocks noChangeAspect="1"/>
          </p:cNvPicPr>
          <p:nvPr/>
        </p:nvPicPr>
        <p:blipFill>
          <a:blip r:embed="rId5"/>
          <a:stretch>
            <a:fillRect/>
          </a:stretch>
        </p:blipFill>
        <p:spPr>
          <a:xfrm>
            <a:off x="3276600" y="2514600"/>
            <a:ext cx="1244600" cy="1244600"/>
          </a:xfrm>
          <a:prstGeom prst="rect">
            <a:avLst/>
          </a:prstGeom>
        </p:spPr>
      </p:pic>
      <p:sp>
        <p:nvSpPr>
          <p:cNvPr id="14" name="TextBox 13"/>
          <p:cNvSpPr txBox="1"/>
          <p:nvPr/>
        </p:nvSpPr>
        <p:spPr>
          <a:xfrm>
            <a:off x="1913835" y="355937"/>
            <a:ext cx="4386162" cy="1015663"/>
          </a:xfrm>
          <a:prstGeom prst="rect">
            <a:avLst/>
          </a:prstGeom>
          <a:noFill/>
        </p:spPr>
        <p:txBody>
          <a:bodyPr wrap="none" rtlCol="0">
            <a:spAutoFit/>
          </a:bodyPr>
          <a:lstStyle/>
          <a:p>
            <a:r>
              <a:rPr lang="en-US" sz="2000" dirty="0" smtClean="0"/>
              <a:t>Zeiss </a:t>
            </a:r>
            <a:r>
              <a:rPr lang="en-US" sz="2000" b="1" dirty="0" smtClean="0"/>
              <a:t>AIM</a:t>
            </a:r>
            <a:r>
              <a:rPr lang="en-US" sz="2000" dirty="0" smtClean="0"/>
              <a:t> (LSM 510)</a:t>
            </a:r>
          </a:p>
          <a:p>
            <a:r>
              <a:rPr lang="en-US" sz="2000" dirty="0" smtClean="0"/>
              <a:t>Zeiss </a:t>
            </a:r>
            <a:r>
              <a:rPr lang="en-US" sz="2000" b="1" dirty="0" smtClean="0"/>
              <a:t>ZEN Black </a:t>
            </a:r>
            <a:r>
              <a:rPr lang="en-US" sz="2000" dirty="0" smtClean="0"/>
              <a:t>(e.g., LSM 780, LSM 880)</a:t>
            </a:r>
          </a:p>
          <a:p>
            <a:r>
              <a:rPr lang="en-US" sz="2000" b="1" dirty="0" smtClean="0">
                <a:solidFill>
                  <a:schemeClr val="accent1"/>
                </a:solidFill>
              </a:rPr>
              <a:t>Visual Basic Programming </a:t>
            </a:r>
            <a:r>
              <a:rPr lang="en-US" sz="2000" b="1" dirty="0">
                <a:solidFill>
                  <a:schemeClr val="accent1"/>
                </a:solidFill>
              </a:rPr>
              <a:t>Interface</a:t>
            </a:r>
          </a:p>
        </p:txBody>
      </p:sp>
      <p:sp>
        <p:nvSpPr>
          <p:cNvPr id="15" name="Rectangle 14"/>
          <p:cNvSpPr/>
          <p:nvPr/>
        </p:nvSpPr>
        <p:spPr>
          <a:xfrm>
            <a:off x="533400" y="5906869"/>
            <a:ext cx="8305800" cy="646331"/>
          </a:xfrm>
          <a:prstGeom prst="rect">
            <a:avLst/>
          </a:prstGeom>
        </p:spPr>
        <p:txBody>
          <a:bodyPr wrap="square">
            <a:spAutoFit/>
          </a:bodyPr>
          <a:lstStyle/>
          <a:p>
            <a:r>
              <a:rPr lang="en-US" dirty="0"/>
              <a:t>[</a:t>
            </a:r>
            <a:r>
              <a:rPr lang="en-US" dirty="0" smtClean="0"/>
              <a:t>1</a:t>
            </a:r>
            <a:r>
              <a:rPr lang="en-US" dirty="0"/>
              <a:t>]</a:t>
            </a:r>
            <a:r>
              <a:rPr lang="en-US" dirty="0" smtClean="0"/>
              <a:t> </a:t>
            </a:r>
            <a:r>
              <a:rPr lang="en-US" dirty="0" err="1" smtClean="0"/>
              <a:t>Rabut</a:t>
            </a:r>
            <a:r>
              <a:rPr lang="en-US" dirty="0" smtClean="0"/>
              <a:t> </a:t>
            </a:r>
            <a:r>
              <a:rPr lang="en-US" dirty="0"/>
              <a:t>and </a:t>
            </a:r>
            <a:r>
              <a:rPr lang="en-US" dirty="0" err="1"/>
              <a:t>Ellenberg</a:t>
            </a:r>
            <a:r>
              <a:rPr lang="en-US" dirty="0"/>
              <a:t>, Automatic real-time three-dimensional cell tracking by fluorescence </a:t>
            </a:r>
            <a:r>
              <a:rPr lang="en-US" dirty="0" smtClean="0"/>
              <a:t>microscopy. J</a:t>
            </a:r>
            <a:r>
              <a:rPr lang="en-US" dirty="0"/>
              <a:t>. Microscopy, </a:t>
            </a:r>
            <a:r>
              <a:rPr lang="en-US" dirty="0" smtClean="0"/>
              <a:t>2004</a:t>
            </a:r>
            <a:endParaRPr lang="en-US" dirty="0"/>
          </a:p>
        </p:txBody>
      </p:sp>
      <p:pic>
        <p:nvPicPr>
          <p:cNvPr id="5" name="Picture 4"/>
          <p:cNvPicPr>
            <a:picLocks noChangeAspect="1"/>
          </p:cNvPicPr>
          <p:nvPr/>
        </p:nvPicPr>
        <p:blipFill>
          <a:blip r:embed="rId6"/>
          <a:stretch>
            <a:fillRect/>
          </a:stretch>
        </p:blipFill>
        <p:spPr>
          <a:xfrm>
            <a:off x="-2057400" y="1524000"/>
            <a:ext cx="1653209" cy="516628"/>
          </a:xfrm>
          <a:prstGeom prst="rect">
            <a:avLst/>
          </a:prstGeom>
        </p:spPr>
      </p:pic>
      <p:pic>
        <p:nvPicPr>
          <p:cNvPr id="6" name="Picture 5"/>
          <p:cNvPicPr>
            <a:picLocks noChangeAspect="1"/>
          </p:cNvPicPr>
          <p:nvPr/>
        </p:nvPicPr>
        <p:blipFill>
          <a:blip r:embed="rId7"/>
          <a:stretch>
            <a:fillRect/>
          </a:stretch>
        </p:blipFill>
        <p:spPr>
          <a:xfrm>
            <a:off x="-1981200" y="2161617"/>
            <a:ext cx="1524000" cy="581583"/>
          </a:xfrm>
          <a:prstGeom prst="rect">
            <a:avLst/>
          </a:prstGeom>
        </p:spPr>
      </p:pic>
      <p:pic>
        <p:nvPicPr>
          <p:cNvPr id="7" name="Picture 6"/>
          <p:cNvPicPr>
            <a:picLocks noChangeAspect="1"/>
          </p:cNvPicPr>
          <p:nvPr/>
        </p:nvPicPr>
        <p:blipFill>
          <a:blip r:embed="rId8"/>
          <a:stretch>
            <a:fillRect/>
          </a:stretch>
        </p:blipFill>
        <p:spPr>
          <a:xfrm>
            <a:off x="-1892300" y="2895600"/>
            <a:ext cx="1358900" cy="494478"/>
          </a:xfrm>
          <a:prstGeom prst="rect">
            <a:avLst/>
          </a:prstGeom>
        </p:spPr>
      </p:pic>
      <p:cxnSp>
        <p:nvCxnSpPr>
          <p:cNvPr id="25" name="Straight Arrow Connector 24"/>
          <p:cNvCxnSpPr/>
          <p:nvPr/>
        </p:nvCxnSpPr>
        <p:spPr>
          <a:xfrm>
            <a:off x="3657600" y="1600200"/>
            <a:ext cx="228600" cy="7620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p:nvPr/>
        </p:nvCxnSpPr>
        <p:spPr>
          <a:xfrm flipV="1">
            <a:off x="2209800" y="1524000"/>
            <a:ext cx="609600" cy="228600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228600" y="4267200"/>
            <a:ext cx="1566004" cy="830997"/>
          </a:xfrm>
          <a:prstGeom prst="rect">
            <a:avLst/>
          </a:prstGeom>
          <a:noFill/>
        </p:spPr>
        <p:txBody>
          <a:bodyPr wrap="square" rtlCol="0">
            <a:spAutoFit/>
          </a:bodyPr>
          <a:lstStyle/>
          <a:p>
            <a:pPr algn="r"/>
            <a:r>
              <a:rPr lang="en-US" sz="1600" dirty="0" err="1" smtClean="0"/>
              <a:t>ImageJ</a:t>
            </a:r>
            <a:endParaRPr lang="en-US" sz="1600" dirty="0" smtClean="0"/>
          </a:p>
          <a:p>
            <a:pPr algn="r"/>
            <a:r>
              <a:rPr lang="en-US" sz="1600" dirty="0" err="1" smtClean="0"/>
              <a:t>CellProfiler</a:t>
            </a:r>
            <a:endParaRPr lang="en-US" sz="1600" dirty="0" smtClean="0"/>
          </a:p>
          <a:p>
            <a:pPr algn="r"/>
            <a:r>
              <a:rPr lang="en-US" sz="1600" dirty="0" err="1" smtClean="0"/>
              <a:t>CellCognition</a:t>
            </a:r>
            <a:endParaRPr lang="en-US" sz="1600" dirty="0"/>
          </a:p>
        </p:txBody>
      </p:sp>
      <p:pic>
        <p:nvPicPr>
          <p:cNvPr id="20" name="Picture 19"/>
          <p:cNvPicPr>
            <a:picLocks noChangeAspect="1"/>
          </p:cNvPicPr>
          <p:nvPr/>
        </p:nvPicPr>
        <p:blipFill>
          <a:blip r:embed="rId9"/>
          <a:stretch>
            <a:fillRect/>
          </a:stretch>
        </p:blipFill>
        <p:spPr>
          <a:xfrm>
            <a:off x="5410200" y="2053616"/>
            <a:ext cx="3067676" cy="3356584"/>
          </a:xfrm>
          <a:prstGeom prst="rect">
            <a:avLst/>
          </a:prstGeom>
        </p:spPr>
      </p:pic>
      <p:sp>
        <p:nvSpPr>
          <p:cNvPr id="3" name="TextBox 2"/>
          <p:cNvSpPr txBox="1"/>
          <p:nvPr/>
        </p:nvSpPr>
        <p:spPr>
          <a:xfrm>
            <a:off x="6118104" y="1085671"/>
            <a:ext cx="3056095" cy="1200329"/>
          </a:xfrm>
          <a:prstGeom prst="rect">
            <a:avLst/>
          </a:prstGeom>
          <a:noFill/>
        </p:spPr>
        <p:txBody>
          <a:bodyPr wrap="none" rtlCol="0">
            <a:spAutoFit/>
          </a:bodyPr>
          <a:lstStyle/>
          <a:p>
            <a:r>
              <a:rPr lang="en-US" dirty="0" smtClean="0"/>
              <a:t>Custom written visual basic </a:t>
            </a:r>
          </a:p>
          <a:p>
            <a:r>
              <a:rPr lang="en-US" dirty="0" smtClean="0"/>
              <a:t>“Pipeline constructor” </a:t>
            </a:r>
            <a:r>
              <a:rPr lang="en-US" dirty="0"/>
              <a:t>[1]</a:t>
            </a:r>
            <a:endParaRPr lang="en-US" dirty="0" smtClean="0"/>
          </a:p>
          <a:p>
            <a:r>
              <a:rPr lang="en-US" dirty="0" smtClean="0"/>
              <a:t>(</a:t>
            </a:r>
            <a:r>
              <a:rPr lang="en-US" b="1" dirty="0" smtClean="0"/>
              <a:t>Antonio </a:t>
            </a:r>
            <a:r>
              <a:rPr lang="en-US" b="1" dirty="0" err="1" smtClean="0"/>
              <a:t>Politi</a:t>
            </a:r>
            <a:r>
              <a:rPr lang="en-US" dirty="0" smtClean="0"/>
              <a:t>, Jan </a:t>
            </a:r>
            <a:r>
              <a:rPr lang="en-US" dirty="0" err="1" smtClean="0"/>
              <a:t>Ellenberg</a:t>
            </a:r>
            <a:r>
              <a:rPr lang="en-US" dirty="0" smtClean="0"/>
              <a:t>)</a:t>
            </a:r>
          </a:p>
          <a:p>
            <a:r>
              <a:rPr lang="en-US" dirty="0" smtClean="0"/>
              <a:t> </a:t>
            </a:r>
            <a:endParaRPr lang="en-US" dirty="0"/>
          </a:p>
        </p:txBody>
      </p:sp>
      <p:cxnSp>
        <p:nvCxnSpPr>
          <p:cNvPr id="8" name="Straight Arrow Connector 7"/>
          <p:cNvCxnSpPr/>
          <p:nvPr/>
        </p:nvCxnSpPr>
        <p:spPr>
          <a:xfrm>
            <a:off x="4267200" y="1447800"/>
            <a:ext cx="990600" cy="533400"/>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45501307"/>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noChangeArrowheads="1"/>
          </p:cNvPicPr>
          <p:nvPr/>
        </p:nvPicPr>
        <p:blipFill>
          <a:blip r:embed="rId2" cstate="print"/>
          <a:srcRect r="-100"/>
          <a:stretch>
            <a:fillRect/>
          </a:stretch>
        </p:blipFill>
        <p:spPr bwMode="auto">
          <a:xfrm>
            <a:off x="1251854" y="1651017"/>
            <a:ext cx="9416146" cy="3763648"/>
          </a:xfrm>
          <a:prstGeom prst="rect">
            <a:avLst/>
          </a:prstGeom>
          <a:noFill/>
          <a:ln w="9525">
            <a:noFill/>
            <a:miter lim="800000"/>
            <a:headEnd/>
            <a:tailEnd/>
          </a:ln>
          <a:effectLst/>
        </p:spPr>
      </p:pic>
      <p:sp>
        <p:nvSpPr>
          <p:cNvPr id="9" name="Title 1"/>
          <p:cNvSpPr txBox="1">
            <a:spLocks/>
          </p:cNvSpPr>
          <p:nvPr/>
        </p:nvSpPr>
        <p:spPr>
          <a:xfrm>
            <a:off x="457200" y="228600"/>
            <a:ext cx="8229600" cy="1143000"/>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smtClean="0"/>
              <a:t>Adaptive FRAP Microscopy</a:t>
            </a:r>
            <a:endParaRPr lang="en-US" sz="3100" dirty="0">
              <a:solidFill>
                <a:srgbClr val="00B050"/>
              </a:solidFill>
            </a:endParaRPr>
          </a:p>
        </p:txBody>
      </p:sp>
      <p:sp>
        <p:nvSpPr>
          <p:cNvPr id="20" name="Rectangle 19"/>
          <p:cNvSpPr/>
          <p:nvPr/>
        </p:nvSpPr>
        <p:spPr>
          <a:xfrm>
            <a:off x="3886200" y="5525869"/>
            <a:ext cx="5486400" cy="646331"/>
          </a:xfrm>
          <a:prstGeom prst="rect">
            <a:avLst/>
          </a:prstGeom>
        </p:spPr>
        <p:txBody>
          <a:bodyPr wrap="square">
            <a:spAutoFit/>
          </a:bodyPr>
          <a:lstStyle/>
          <a:p>
            <a:r>
              <a:rPr lang="en-US" dirty="0" smtClean="0"/>
              <a:t>Hundreds of experiments fully automated over night</a:t>
            </a:r>
          </a:p>
          <a:p>
            <a:r>
              <a:rPr lang="en-US" b="1" dirty="0" err="1" smtClean="0"/>
              <a:t>Aliaksandr</a:t>
            </a:r>
            <a:r>
              <a:rPr lang="en-US" b="1" dirty="0" smtClean="0"/>
              <a:t> </a:t>
            </a:r>
            <a:r>
              <a:rPr lang="en-US" b="1" dirty="0" err="1" smtClean="0"/>
              <a:t>Halavatyi</a:t>
            </a:r>
            <a:r>
              <a:rPr lang="en-US" b="1" dirty="0" smtClean="0"/>
              <a:t> </a:t>
            </a:r>
            <a:r>
              <a:rPr lang="en-US" dirty="0" smtClean="0"/>
              <a:t>(EMBL Heidelberg)</a:t>
            </a:r>
            <a:endParaRPr lang="en-US" dirty="0"/>
          </a:p>
        </p:txBody>
      </p:sp>
      <p:pic>
        <p:nvPicPr>
          <p:cNvPr id="12" name="Picture 11"/>
          <p:cNvPicPr>
            <a:picLocks noChangeAspect="1"/>
          </p:cNvPicPr>
          <p:nvPr/>
        </p:nvPicPr>
        <p:blipFill>
          <a:blip r:embed="rId3"/>
          <a:stretch>
            <a:fillRect/>
          </a:stretch>
        </p:blipFill>
        <p:spPr>
          <a:xfrm>
            <a:off x="228600" y="2207736"/>
            <a:ext cx="787400" cy="787400"/>
          </a:xfrm>
          <a:prstGeom prst="rect">
            <a:avLst/>
          </a:prstGeom>
        </p:spPr>
      </p:pic>
      <p:pic>
        <p:nvPicPr>
          <p:cNvPr id="13" name="Picture 12"/>
          <p:cNvPicPr>
            <a:picLocks noChangeAspect="1"/>
          </p:cNvPicPr>
          <p:nvPr/>
        </p:nvPicPr>
        <p:blipFill>
          <a:blip r:embed="rId4"/>
          <a:stretch>
            <a:fillRect/>
          </a:stretch>
        </p:blipFill>
        <p:spPr>
          <a:xfrm>
            <a:off x="304800" y="4112736"/>
            <a:ext cx="635000" cy="635000"/>
          </a:xfrm>
          <a:prstGeom prst="rect">
            <a:avLst/>
          </a:prstGeom>
        </p:spPr>
      </p:pic>
      <p:sp>
        <p:nvSpPr>
          <p:cNvPr id="10" name="TextBox 9"/>
          <p:cNvSpPr txBox="1"/>
          <p:nvPr/>
        </p:nvSpPr>
        <p:spPr>
          <a:xfrm>
            <a:off x="129892" y="1547336"/>
            <a:ext cx="936111" cy="646331"/>
          </a:xfrm>
          <a:prstGeom prst="rect">
            <a:avLst/>
          </a:prstGeom>
          <a:noFill/>
        </p:spPr>
        <p:txBody>
          <a:bodyPr wrap="none" rtlCol="0">
            <a:spAutoFit/>
          </a:bodyPr>
          <a:lstStyle/>
          <a:p>
            <a:pPr algn="ctr"/>
            <a:r>
              <a:rPr lang="en-US" dirty="0" smtClean="0"/>
              <a:t>Zeiss</a:t>
            </a:r>
            <a:br>
              <a:rPr lang="en-US" dirty="0" smtClean="0"/>
            </a:br>
            <a:r>
              <a:rPr lang="en-US" dirty="0" smtClean="0"/>
              <a:t>LSM780</a:t>
            </a:r>
            <a:endParaRPr lang="en-US" dirty="0"/>
          </a:p>
        </p:txBody>
      </p:sp>
      <p:sp>
        <p:nvSpPr>
          <p:cNvPr id="15" name="TextBox 14"/>
          <p:cNvSpPr txBox="1"/>
          <p:nvPr/>
        </p:nvSpPr>
        <p:spPr>
          <a:xfrm>
            <a:off x="0" y="3387804"/>
            <a:ext cx="1272892" cy="369332"/>
          </a:xfrm>
          <a:prstGeom prst="rect">
            <a:avLst/>
          </a:prstGeom>
          <a:noFill/>
        </p:spPr>
        <p:txBody>
          <a:bodyPr wrap="none" rtlCol="0">
            <a:spAutoFit/>
          </a:bodyPr>
          <a:lstStyle/>
          <a:p>
            <a:r>
              <a:rPr lang="en-US" dirty="0" smtClean="0"/>
              <a:t>Visual Basic</a:t>
            </a:r>
            <a:endParaRPr lang="en-US" dirty="0"/>
          </a:p>
        </p:txBody>
      </p:sp>
      <p:sp>
        <p:nvSpPr>
          <p:cNvPr id="16" name="TextBox 15"/>
          <p:cNvSpPr txBox="1"/>
          <p:nvPr/>
        </p:nvSpPr>
        <p:spPr>
          <a:xfrm>
            <a:off x="206092" y="4747736"/>
            <a:ext cx="834896" cy="369332"/>
          </a:xfrm>
          <a:prstGeom prst="rect">
            <a:avLst/>
          </a:prstGeom>
          <a:noFill/>
        </p:spPr>
        <p:txBody>
          <a:bodyPr wrap="none" rtlCol="0">
            <a:spAutoFit/>
          </a:bodyPr>
          <a:lstStyle/>
          <a:p>
            <a:r>
              <a:rPr lang="en-US" dirty="0" err="1" smtClean="0"/>
              <a:t>ImageJ</a:t>
            </a:r>
            <a:endParaRPr lang="en-US" dirty="0"/>
          </a:p>
        </p:txBody>
      </p:sp>
      <p:cxnSp>
        <p:nvCxnSpPr>
          <p:cNvPr id="17" name="Straight Arrow Connector 16"/>
          <p:cNvCxnSpPr>
            <a:stCxn id="12" idx="2"/>
            <a:endCxn id="15" idx="0"/>
          </p:cNvCxnSpPr>
          <p:nvPr/>
        </p:nvCxnSpPr>
        <p:spPr>
          <a:xfrm>
            <a:off x="622300" y="2995136"/>
            <a:ext cx="14146" cy="392668"/>
          </a:xfrm>
          <a:prstGeom prst="straightConnector1">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a:stCxn id="15" idx="2"/>
            <a:endCxn id="13" idx="0"/>
          </p:cNvCxnSpPr>
          <p:nvPr/>
        </p:nvCxnSpPr>
        <p:spPr>
          <a:xfrm flipH="1">
            <a:off x="622300" y="3757136"/>
            <a:ext cx="14146" cy="355600"/>
          </a:xfrm>
          <a:prstGeom prst="straightConnector1">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grpSp>
        <p:nvGrpSpPr>
          <p:cNvPr id="47" name="Group 46"/>
          <p:cNvGrpSpPr/>
          <p:nvPr/>
        </p:nvGrpSpPr>
        <p:grpSpPr>
          <a:xfrm>
            <a:off x="2187292" y="1371600"/>
            <a:ext cx="6019800" cy="304800"/>
            <a:chOff x="2209800" y="1600200"/>
            <a:chExt cx="6019800" cy="304800"/>
          </a:xfrm>
        </p:grpSpPr>
        <p:cxnSp>
          <p:nvCxnSpPr>
            <p:cNvPr id="41" name="Straight Arrow Connector 40"/>
            <p:cNvCxnSpPr/>
            <p:nvPr/>
          </p:nvCxnSpPr>
          <p:spPr>
            <a:xfrm>
              <a:off x="2209800" y="1600200"/>
              <a:ext cx="0" cy="30480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2209800" y="1600200"/>
              <a:ext cx="60198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p:nvCxnSpPr>
          <p:spPr>
            <a:xfrm flipV="1">
              <a:off x="8229600" y="16002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grpSp>
      <p:sp>
        <p:nvSpPr>
          <p:cNvPr id="48" name="TextBox 47"/>
          <p:cNvSpPr txBox="1"/>
          <p:nvPr/>
        </p:nvSpPr>
        <p:spPr>
          <a:xfrm>
            <a:off x="3712966" y="990600"/>
            <a:ext cx="2665326" cy="369332"/>
          </a:xfrm>
          <a:prstGeom prst="rect">
            <a:avLst/>
          </a:prstGeom>
          <a:noFill/>
        </p:spPr>
        <p:txBody>
          <a:bodyPr wrap="none" rtlCol="0">
            <a:spAutoFit/>
          </a:bodyPr>
          <a:lstStyle/>
          <a:p>
            <a:r>
              <a:rPr lang="en-US" dirty="0" smtClean="0"/>
              <a:t>Move to next grid position</a:t>
            </a:r>
            <a:endParaRPr lang="en-US" dirty="0"/>
          </a:p>
        </p:txBody>
      </p:sp>
      <p:sp>
        <p:nvSpPr>
          <p:cNvPr id="3" name="Rectangle 2"/>
          <p:cNvSpPr/>
          <p:nvPr/>
        </p:nvSpPr>
        <p:spPr>
          <a:xfrm>
            <a:off x="4008746" y="4453588"/>
            <a:ext cx="116549" cy="116553"/>
          </a:xfrm>
          <a:prstGeom prst="rect">
            <a:avLst/>
          </a:prstGeom>
          <a:noFill/>
          <a:ln w="28575" cmpd="sng">
            <a:solidFill>
              <a:srgbClr val="FF66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76200" y="6324600"/>
            <a:ext cx="8305800" cy="523220"/>
          </a:xfrm>
          <a:prstGeom prst="rect">
            <a:avLst/>
          </a:prstGeom>
        </p:spPr>
        <p:txBody>
          <a:bodyPr wrap="square">
            <a:spAutoFit/>
          </a:bodyPr>
          <a:lstStyle/>
          <a:p>
            <a:r>
              <a:rPr lang="en-US" sz="1400" dirty="0" smtClean="0"/>
              <a:t>Tischer et al., Adaptive Feedback Microscopy (2014) Methods in Cell Biology </a:t>
            </a:r>
          </a:p>
          <a:p>
            <a:r>
              <a:rPr lang="en-US" sz="1400" dirty="0" err="1" smtClean="0"/>
              <a:t>Halavatyi</a:t>
            </a:r>
            <a:r>
              <a:rPr lang="en-US" sz="1400" dirty="0" smtClean="0"/>
              <a:t> et al., High-throughput Microscopy (2016) GIT Imaging and Microscopy</a:t>
            </a:r>
            <a:endParaRPr lang="en-US" sz="1400" dirty="0"/>
          </a:p>
        </p:txBody>
      </p:sp>
    </p:spTree>
    <p:extLst>
      <p:ext uri="{BB962C8B-B14F-4D97-AF65-F5344CB8AC3E}">
        <p14:creationId xmlns:p14="http://schemas.microsoft.com/office/powerpoint/2010/main" val="1347319876"/>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57200" y="228600"/>
            <a:ext cx="8229600" cy="1143000"/>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smtClean="0"/>
              <a:t>Adaptive FCCS Microscopy</a:t>
            </a:r>
            <a:endParaRPr lang="en-US" sz="3100" dirty="0">
              <a:solidFill>
                <a:srgbClr val="00B050"/>
              </a:solidFill>
            </a:endParaRPr>
          </a:p>
        </p:txBody>
      </p:sp>
    </p:spTree>
    <p:extLst>
      <p:ext uri="{BB962C8B-B14F-4D97-AF65-F5344CB8AC3E}">
        <p14:creationId xmlns:p14="http://schemas.microsoft.com/office/powerpoint/2010/main" val="2209987956"/>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52400"/>
            <a:ext cx="8915400" cy="1143000"/>
          </a:xfrm>
        </p:spPr>
        <p:txBody>
          <a:bodyPr>
            <a:noAutofit/>
          </a:bodyPr>
          <a:lstStyle/>
          <a:p>
            <a:r>
              <a:rPr lang="en-US" sz="4000" dirty="0" smtClean="0"/>
              <a:t>Need for Automated Immersion System</a:t>
            </a:r>
            <a:endParaRPr lang="en-US" sz="4000" dirty="0"/>
          </a:p>
        </p:txBody>
      </p:sp>
      <p:sp>
        <p:nvSpPr>
          <p:cNvPr id="3" name="Content Placeholder 2"/>
          <p:cNvSpPr>
            <a:spLocks noGrp="1"/>
          </p:cNvSpPr>
          <p:nvPr>
            <p:ph idx="1"/>
          </p:nvPr>
        </p:nvSpPr>
        <p:spPr>
          <a:xfrm>
            <a:off x="914400" y="1447801"/>
            <a:ext cx="7467600" cy="533399"/>
          </a:xfrm>
        </p:spPr>
        <p:txBody>
          <a:bodyPr>
            <a:normAutofit fontScale="85000" lnSpcReduction="10000"/>
          </a:bodyPr>
          <a:lstStyle/>
          <a:p>
            <a:pPr marL="0" indent="0">
              <a:buNone/>
            </a:pPr>
            <a:r>
              <a:rPr lang="en-US" dirty="0" smtClean="0"/>
              <a:t>FRAP and FCS  =&gt; high NA =&gt; Immersion Lenses</a:t>
            </a:r>
            <a:endParaRPr lang="en-US" dirty="0"/>
          </a:p>
        </p:txBody>
      </p:sp>
      <p:grpSp>
        <p:nvGrpSpPr>
          <p:cNvPr id="5" name="Group 4"/>
          <p:cNvGrpSpPr/>
          <p:nvPr/>
        </p:nvGrpSpPr>
        <p:grpSpPr>
          <a:xfrm>
            <a:off x="590550" y="2895600"/>
            <a:ext cx="3675520" cy="2565115"/>
            <a:chOff x="2604246" y="2665997"/>
            <a:chExt cx="3675520" cy="2565115"/>
          </a:xfrm>
        </p:grpSpPr>
        <p:pic>
          <p:nvPicPr>
            <p:cNvPr id="6" name="Picture 2" descr="Microtitre Plate"/>
            <p:cNvPicPr>
              <a:picLocks noChangeAspect="1" noChangeArrowheads="1"/>
            </p:cNvPicPr>
            <p:nvPr/>
          </p:nvPicPr>
          <p:blipFill rotWithShape="1">
            <a:blip r:embed="rId2" cstate="print">
              <a:alphaModFix amt="56000"/>
            </a:blip>
            <a:srcRect r="2061" b="2587"/>
            <a:stretch/>
          </p:blipFill>
          <p:spPr bwMode="auto">
            <a:xfrm>
              <a:off x="2604246" y="2665997"/>
              <a:ext cx="3675520" cy="2565115"/>
            </a:xfrm>
            <a:prstGeom prst="rect">
              <a:avLst/>
            </a:prstGeom>
            <a:noFill/>
          </p:spPr>
        </p:pic>
        <p:cxnSp>
          <p:nvCxnSpPr>
            <p:cNvPr id="8" name="Straight Arrow Connector 7"/>
            <p:cNvCxnSpPr/>
            <p:nvPr/>
          </p:nvCxnSpPr>
          <p:spPr>
            <a:xfrm>
              <a:off x="5438414" y="3616235"/>
              <a:ext cx="0" cy="213290"/>
            </a:xfrm>
            <a:prstGeom prst="straightConnector1">
              <a:avLst/>
            </a:prstGeom>
            <a:ln>
              <a:solidFill>
                <a:srgbClr val="000000"/>
              </a:solidFill>
              <a:tailEnd type="arrow"/>
            </a:ln>
          </p:spPr>
          <p:style>
            <a:lnRef idx="2">
              <a:schemeClr val="accent6"/>
            </a:lnRef>
            <a:fillRef idx="0">
              <a:schemeClr val="accent6"/>
            </a:fillRef>
            <a:effectRef idx="1">
              <a:schemeClr val="accent6"/>
            </a:effectRef>
            <a:fontRef idx="minor">
              <a:schemeClr val="tx1"/>
            </a:fontRef>
          </p:style>
        </p:cxnSp>
        <p:cxnSp>
          <p:nvCxnSpPr>
            <p:cNvPr id="9" name="Straight Arrow Connector 8"/>
            <p:cNvCxnSpPr/>
            <p:nvPr/>
          </p:nvCxnSpPr>
          <p:spPr>
            <a:xfrm flipV="1">
              <a:off x="3493258" y="3573017"/>
              <a:ext cx="1942838" cy="7038"/>
            </a:xfrm>
            <a:prstGeom prst="straightConnector1">
              <a:avLst/>
            </a:prstGeom>
            <a:ln>
              <a:solidFill>
                <a:srgbClr val="000000"/>
              </a:solidFill>
              <a:tailEnd type="arrow"/>
            </a:ln>
          </p:spPr>
          <p:style>
            <a:lnRef idx="2">
              <a:schemeClr val="accent6"/>
            </a:lnRef>
            <a:fillRef idx="0">
              <a:schemeClr val="accent6"/>
            </a:fillRef>
            <a:effectRef idx="1">
              <a:schemeClr val="accent6"/>
            </a:effectRef>
            <a:fontRef idx="minor">
              <a:schemeClr val="tx1"/>
            </a:fontRef>
          </p:style>
        </p:cxnSp>
        <p:cxnSp>
          <p:nvCxnSpPr>
            <p:cNvPr id="11" name="Straight Arrow Connector 10"/>
            <p:cNvCxnSpPr/>
            <p:nvPr/>
          </p:nvCxnSpPr>
          <p:spPr>
            <a:xfrm flipH="1">
              <a:off x="3491880" y="3848719"/>
              <a:ext cx="1944216" cy="0"/>
            </a:xfrm>
            <a:prstGeom prst="straightConnector1">
              <a:avLst/>
            </a:prstGeom>
            <a:ln>
              <a:solidFill>
                <a:srgbClr val="000000"/>
              </a:solidFill>
              <a:tailEnd type="arrow"/>
            </a:ln>
          </p:spPr>
          <p:style>
            <a:lnRef idx="2">
              <a:schemeClr val="accent6"/>
            </a:lnRef>
            <a:fillRef idx="0">
              <a:schemeClr val="accent6"/>
            </a:fillRef>
            <a:effectRef idx="1">
              <a:schemeClr val="accent6"/>
            </a:effectRef>
            <a:fontRef idx="minor">
              <a:schemeClr val="tx1"/>
            </a:fontRef>
          </p:style>
        </p:cxnSp>
        <p:cxnSp>
          <p:nvCxnSpPr>
            <p:cNvPr id="12" name="Straight Arrow Connector 11"/>
            <p:cNvCxnSpPr/>
            <p:nvPr/>
          </p:nvCxnSpPr>
          <p:spPr>
            <a:xfrm>
              <a:off x="3482185" y="3861048"/>
              <a:ext cx="7705" cy="230242"/>
            </a:xfrm>
            <a:prstGeom prst="straightConnector1">
              <a:avLst/>
            </a:prstGeom>
            <a:ln>
              <a:solidFill>
                <a:srgbClr val="000000"/>
              </a:solidFill>
              <a:tailEnd type="arrow"/>
            </a:ln>
          </p:spPr>
          <p:style>
            <a:lnRef idx="2">
              <a:schemeClr val="accent6"/>
            </a:lnRef>
            <a:fillRef idx="0">
              <a:schemeClr val="accent6"/>
            </a:fillRef>
            <a:effectRef idx="1">
              <a:schemeClr val="accent6"/>
            </a:effectRef>
            <a:fontRef idx="minor">
              <a:schemeClr val="tx1"/>
            </a:fontRef>
          </p:style>
        </p:cxnSp>
        <p:cxnSp>
          <p:nvCxnSpPr>
            <p:cNvPr id="13" name="Straight Arrow Connector 12"/>
            <p:cNvCxnSpPr/>
            <p:nvPr/>
          </p:nvCxnSpPr>
          <p:spPr>
            <a:xfrm>
              <a:off x="3461496" y="4113797"/>
              <a:ext cx="1999508" cy="0"/>
            </a:xfrm>
            <a:prstGeom prst="straightConnector1">
              <a:avLst/>
            </a:prstGeom>
            <a:ln>
              <a:solidFill>
                <a:srgbClr val="000000"/>
              </a:solidFill>
              <a:tailEnd type="arrow"/>
            </a:ln>
          </p:spPr>
          <p:style>
            <a:lnRef idx="2">
              <a:schemeClr val="accent6"/>
            </a:lnRef>
            <a:fillRef idx="0">
              <a:schemeClr val="accent6"/>
            </a:fillRef>
            <a:effectRef idx="1">
              <a:schemeClr val="accent6"/>
            </a:effectRef>
            <a:fontRef idx="minor">
              <a:schemeClr val="tx1"/>
            </a:fontRef>
          </p:style>
        </p:cxnSp>
      </p:grpSp>
      <p:grpSp>
        <p:nvGrpSpPr>
          <p:cNvPr id="17" name="Group 9"/>
          <p:cNvGrpSpPr>
            <a:grpSpLocks/>
          </p:cNvGrpSpPr>
          <p:nvPr/>
        </p:nvGrpSpPr>
        <p:grpSpPr bwMode="auto">
          <a:xfrm>
            <a:off x="5181600" y="3505200"/>
            <a:ext cx="2028139" cy="1197031"/>
            <a:chOff x="2980" y="3188"/>
            <a:chExt cx="1413" cy="834"/>
          </a:xfrm>
        </p:grpSpPr>
        <p:pic>
          <p:nvPicPr>
            <p:cNvPr id="19" name="Picture 10" descr="Objektiv1small"/>
            <p:cNvPicPr>
              <a:picLocks noChangeAspect="1" noChangeArrowheads="1"/>
            </p:cNvPicPr>
            <p:nvPr/>
          </p:nvPicPr>
          <p:blipFill>
            <a:blip r:embed="rId3"/>
            <a:srcRect/>
            <a:stretch>
              <a:fillRect/>
            </a:stretch>
          </p:blipFill>
          <p:spPr bwMode="auto">
            <a:xfrm>
              <a:off x="2980" y="3188"/>
              <a:ext cx="1250" cy="834"/>
            </a:xfrm>
            <a:prstGeom prst="rect">
              <a:avLst/>
            </a:prstGeom>
            <a:noFill/>
            <a:effectLst>
              <a:outerShdw dist="35921" dir="2700000" algn="ctr" rotWithShape="0">
                <a:srgbClr val="292929"/>
              </a:outerShdw>
            </a:effectLst>
          </p:spPr>
        </p:pic>
        <p:pic>
          <p:nvPicPr>
            <p:cNvPr id="20" name="Picture 11" descr="Objektiv2small"/>
            <p:cNvPicPr>
              <a:picLocks noChangeAspect="1" noChangeArrowheads="1"/>
            </p:cNvPicPr>
            <p:nvPr/>
          </p:nvPicPr>
          <p:blipFill>
            <a:blip r:embed="rId4"/>
            <a:srcRect/>
            <a:stretch>
              <a:fillRect/>
            </a:stretch>
          </p:blipFill>
          <p:spPr bwMode="auto">
            <a:xfrm>
              <a:off x="3386" y="3205"/>
              <a:ext cx="1007" cy="671"/>
            </a:xfrm>
            <a:prstGeom prst="rect">
              <a:avLst/>
            </a:prstGeom>
            <a:noFill/>
            <a:effectLst>
              <a:outerShdw dist="35921" dir="2700000" algn="ctr" rotWithShape="0">
                <a:srgbClr val="292929"/>
              </a:outerShdw>
            </a:effectLst>
          </p:spPr>
        </p:pic>
      </p:grpSp>
      <p:cxnSp>
        <p:nvCxnSpPr>
          <p:cNvPr id="23" name="Straight Connector 22"/>
          <p:cNvCxnSpPr/>
          <p:nvPr/>
        </p:nvCxnSpPr>
        <p:spPr>
          <a:xfrm>
            <a:off x="685800" y="5638800"/>
            <a:ext cx="3581400" cy="0"/>
          </a:xfrm>
          <a:prstGeom prst="line">
            <a:avLst/>
          </a:prstGeom>
          <a:ln w="38100"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24" name="TextBox 23"/>
          <p:cNvSpPr txBox="1"/>
          <p:nvPr/>
        </p:nvSpPr>
        <p:spPr>
          <a:xfrm>
            <a:off x="1905000" y="5638800"/>
            <a:ext cx="1165103" cy="461665"/>
          </a:xfrm>
          <a:prstGeom prst="rect">
            <a:avLst/>
          </a:prstGeom>
          <a:noFill/>
        </p:spPr>
        <p:txBody>
          <a:bodyPr wrap="none" rtlCol="0">
            <a:spAutoFit/>
          </a:bodyPr>
          <a:lstStyle/>
          <a:p>
            <a:r>
              <a:rPr lang="en-US" sz="2400" dirty="0" smtClean="0"/>
              <a:t>~ 13 cm</a:t>
            </a:r>
            <a:endParaRPr lang="en-US" sz="2400" dirty="0"/>
          </a:p>
        </p:txBody>
      </p:sp>
      <p:sp>
        <p:nvSpPr>
          <p:cNvPr id="27" name="TextBox 26"/>
          <p:cNvSpPr txBox="1"/>
          <p:nvPr/>
        </p:nvSpPr>
        <p:spPr>
          <a:xfrm>
            <a:off x="1233004" y="2438400"/>
            <a:ext cx="2195996" cy="369332"/>
          </a:xfrm>
          <a:prstGeom prst="rect">
            <a:avLst/>
          </a:prstGeom>
          <a:noFill/>
        </p:spPr>
        <p:txBody>
          <a:bodyPr wrap="none" rtlCol="0">
            <a:spAutoFit/>
          </a:bodyPr>
          <a:lstStyle/>
          <a:p>
            <a:r>
              <a:rPr lang="en-US" dirty="0" smtClean="0"/>
              <a:t>96-well imaging plate</a:t>
            </a:r>
            <a:endParaRPr lang="en-US" dirty="0"/>
          </a:p>
        </p:txBody>
      </p:sp>
      <p:sp>
        <p:nvSpPr>
          <p:cNvPr id="28" name="TextBox 27"/>
          <p:cNvSpPr txBox="1"/>
          <p:nvPr/>
        </p:nvSpPr>
        <p:spPr>
          <a:xfrm>
            <a:off x="5105400" y="4876800"/>
            <a:ext cx="3728079" cy="369332"/>
          </a:xfrm>
          <a:prstGeom prst="rect">
            <a:avLst/>
          </a:prstGeom>
          <a:noFill/>
        </p:spPr>
        <p:txBody>
          <a:bodyPr wrap="none" rtlCol="0">
            <a:spAutoFit/>
          </a:bodyPr>
          <a:lstStyle/>
          <a:p>
            <a:r>
              <a:rPr lang="en-US" dirty="0" smtClean="0"/>
              <a:t>Automated immersion (oil and water)</a:t>
            </a:r>
            <a:endParaRPr lang="en-US" dirty="0"/>
          </a:p>
        </p:txBody>
      </p:sp>
    </p:spTree>
    <p:extLst>
      <p:ext uri="{BB962C8B-B14F-4D97-AF65-F5344CB8AC3E}">
        <p14:creationId xmlns:p14="http://schemas.microsoft.com/office/powerpoint/2010/main" val="3203295650"/>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ctinSmiley--Tischi_SalvatoreCorallino.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084" y="-13668"/>
            <a:ext cx="9291084" cy="7078920"/>
          </a:xfrm>
          <a:prstGeom prst="rect">
            <a:avLst/>
          </a:prstGeom>
        </p:spPr>
      </p:pic>
      <p:sp>
        <p:nvSpPr>
          <p:cNvPr id="3" name="TextBox 2"/>
          <p:cNvSpPr txBox="1"/>
          <p:nvPr/>
        </p:nvSpPr>
        <p:spPr>
          <a:xfrm>
            <a:off x="441062" y="457200"/>
            <a:ext cx="3826138" cy="5570757"/>
          </a:xfrm>
          <a:prstGeom prst="rect">
            <a:avLst/>
          </a:prstGeom>
          <a:noFill/>
        </p:spPr>
        <p:txBody>
          <a:bodyPr wrap="none" rtlCol="0">
            <a:spAutoFit/>
          </a:bodyPr>
          <a:lstStyle/>
          <a:p>
            <a:r>
              <a:rPr lang="en-US" dirty="0" smtClean="0">
                <a:solidFill>
                  <a:schemeClr val="accent3"/>
                </a:solidFill>
              </a:rPr>
              <a:t>Acknowledgements</a:t>
            </a:r>
          </a:p>
          <a:p>
            <a:endParaRPr lang="en-US" sz="1600" dirty="0" smtClean="0">
              <a:solidFill>
                <a:schemeClr val="bg1"/>
              </a:solidFill>
            </a:endParaRPr>
          </a:p>
          <a:p>
            <a:r>
              <a:rPr lang="en-US" sz="1600" dirty="0" smtClean="0">
                <a:solidFill>
                  <a:schemeClr val="bg1"/>
                </a:solidFill>
              </a:rPr>
              <a:t>ALMF team:</a:t>
            </a:r>
          </a:p>
          <a:p>
            <a:pPr marL="285750" indent="-285750">
              <a:buFontTx/>
              <a:buChar char="-"/>
            </a:pPr>
            <a:r>
              <a:rPr lang="en-US" sz="1600" dirty="0" err="1" smtClean="0">
                <a:solidFill>
                  <a:schemeClr val="bg1"/>
                </a:solidFill>
              </a:rPr>
              <a:t>Beate</a:t>
            </a:r>
            <a:r>
              <a:rPr lang="en-US" sz="1600" dirty="0" smtClean="0">
                <a:solidFill>
                  <a:schemeClr val="bg1"/>
                </a:solidFill>
              </a:rPr>
              <a:t> Neumann</a:t>
            </a:r>
          </a:p>
          <a:p>
            <a:pPr marL="285750" indent="-285750">
              <a:buFontTx/>
              <a:buChar char="-"/>
            </a:pPr>
            <a:r>
              <a:rPr lang="en-US" sz="1600" dirty="0" smtClean="0">
                <a:solidFill>
                  <a:schemeClr val="bg1"/>
                </a:solidFill>
              </a:rPr>
              <a:t>Sabine </a:t>
            </a:r>
            <a:r>
              <a:rPr lang="en-US" sz="1600" dirty="0" err="1" smtClean="0">
                <a:solidFill>
                  <a:schemeClr val="bg1"/>
                </a:solidFill>
              </a:rPr>
              <a:t>Reither</a:t>
            </a:r>
            <a:endParaRPr lang="en-US" sz="1600" dirty="0" smtClean="0">
              <a:solidFill>
                <a:schemeClr val="bg1"/>
              </a:solidFill>
            </a:endParaRPr>
          </a:p>
          <a:p>
            <a:pPr marL="285750" indent="-285750">
              <a:buFontTx/>
              <a:buChar char="-"/>
            </a:pPr>
            <a:r>
              <a:rPr lang="en-US" sz="1600" dirty="0" smtClean="0">
                <a:solidFill>
                  <a:schemeClr val="bg1"/>
                </a:solidFill>
              </a:rPr>
              <a:t>Volker </a:t>
            </a:r>
            <a:r>
              <a:rPr lang="en-US" sz="1600" dirty="0" err="1" smtClean="0">
                <a:solidFill>
                  <a:schemeClr val="bg1"/>
                </a:solidFill>
              </a:rPr>
              <a:t>Hilsenstein</a:t>
            </a:r>
            <a:endParaRPr lang="en-US" sz="1600" dirty="0" smtClean="0">
              <a:solidFill>
                <a:schemeClr val="bg1"/>
              </a:solidFill>
            </a:endParaRPr>
          </a:p>
          <a:p>
            <a:pPr marL="285750" indent="-285750">
              <a:buFontTx/>
              <a:buChar char="-"/>
            </a:pPr>
            <a:r>
              <a:rPr lang="en-US" sz="1600" dirty="0" err="1" smtClean="0">
                <a:solidFill>
                  <a:schemeClr val="bg1"/>
                </a:solidFill>
              </a:rPr>
              <a:t>Aliaksandr</a:t>
            </a:r>
            <a:r>
              <a:rPr lang="en-US" sz="1600" dirty="0" smtClean="0">
                <a:solidFill>
                  <a:schemeClr val="bg1"/>
                </a:solidFill>
              </a:rPr>
              <a:t> </a:t>
            </a:r>
            <a:r>
              <a:rPr lang="en-US" sz="1600" dirty="0" err="1" smtClean="0">
                <a:solidFill>
                  <a:schemeClr val="bg1"/>
                </a:solidFill>
              </a:rPr>
              <a:t>Halavatyi</a:t>
            </a:r>
            <a:endParaRPr lang="en-US" sz="1600" dirty="0" smtClean="0">
              <a:solidFill>
                <a:schemeClr val="bg1"/>
              </a:solidFill>
            </a:endParaRPr>
          </a:p>
          <a:p>
            <a:pPr marL="285750" indent="-285750">
              <a:buFontTx/>
              <a:buChar char="-"/>
            </a:pPr>
            <a:r>
              <a:rPr lang="en-US" sz="1600" dirty="0" smtClean="0">
                <a:solidFill>
                  <a:schemeClr val="bg1"/>
                </a:solidFill>
              </a:rPr>
              <a:t>Tobias </a:t>
            </a:r>
            <a:r>
              <a:rPr lang="en-US" sz="1600" dirty="0" err="1" smtClean="0">
                <a:solidFill>
                  <a:schemeClr val="bg1"/>
                </a:solidFill>
              </a:rPr>
              <a:t>Rassse</a:t>
            </a:r>
            <a:endParaRPr lang="en-US" sz="1600" dirty="0" smtClean="0">
              <a:solidFill>
                <a:schemeClr val="bg1"/>
              </a:solidFill>
            </a:endParaRPr>
          </a:p>
          <a:p>
            <a:pPr marL="285750" indent="-285750">
              <a:buFontTx/>
              <a:buChar char="-"/>
            </a:pPr>
            <a:r>
              <a:rPr lang="en-US" sz="1600" dirty="0" smtClean="0">
                <a:solidFill>
                  <a:schemeClr val="bg1"/>
                </a:solidFill>
              </a:rPr>
              <a:t>Stefan </a:t>
            </a:r>
            <a:r>
              <a:rPr lang="en-US" sz="1600" dirty="0" err="1" smtClean="0">
                <a:solidFill>
                  <a:schemeClr val="bg1"/>
                </a:solidFill>
              </a:rPr>
              <a:t>Terjung</a:t>
            </a:r>
            <a:endParaRPr lang="en-US" sz="1600" dirty="0" smtClean="0">
              <a:solidFill>
                <a:schemeClr val="bg1"/>
              </a:solidFill>
            </a:endParaRPr>
          </a:p>
          <a:p>
            <a:pPr marL="285750" indent="-285750">
              <a:buFontTx/>
              <a:buChar char="-"/>
            </a:pPr>
            <a:r>
              <a:rPr lang="en-US" sz="1600" dirty="0" smtClean="0">
                <a:solidFill>
                  <a:schemeClr val="bg1"/>
                </a:solidFill>
              </a:rPr>
              <a:t>Rainer </a:t>
            </a:r>
            <a:r>
              <a:rPr lang="en-US" sz="1600" dirty="0" err="1" smtClean="0">
                <a:solidFill>
                  <a:schemeClr val="bg1"/>
                </a:solidFill>
              </a:rPr>
              <a:t>Pepperkok</a:t>
            </a:r>
            <a:endParaRPr lang="en-US" sz="1600" dirty="0" smtClean="0">
              <a:solidFill>
                <a:schemeClr val="bg1"/>
              </a:solidFill>
            </a:endParaRPr>
          </a:p>
          <a:p>
            <a:endParaRPr lang="en-US" sz="1600" dirty="0">
              <a:solidFill>
                <a:schemeClr val="bg1"/>
              </a:solidFill>
            </a:endParaRPr>
          </a:p>
          <a:p>
            <a:r>
              <a:rPr lang="en-US" sz="1600" dirty="0" err="1" smtClean="0">
                <a:solidFill>
                  <a:schemeClr val="bg1"/>
                </a:solidFill>
              </a:rPr>
              <a:t>Ellenberg</a:t>
            </a:r>
            <a:r>
              <a:rPr lang="en-US" sz="1600" dirty="0" smtClean="0">
                <a:solidFill>
                  <a:schemeClr val="bg1"/>
                </a:solidFill>
              </a:rPr>
              <a:t> Team:</a:t>
            </a:r>
          </a:p>
          <a:p>
            <a:pPr marL="285750" indent="-285750">
              <a:buFontTx/>
              <a:buChar char="-"/>
            </a:pPr>
            <a:r>
              <a:rPr lang="en-US" sz="1600" dirty="0" smtClean="0">
                <a:solidFill>
                  <a:schemeClr val="bg1"/>
                </a:solidFill>
              </a:rPr>
              <a:t>Antonio </a:t>
            </a:r>
            <a:r>
              <a:rPr lang="en-US" sz="1600" dirty="0" err="1" smtClean="0">
                <a:solidFill>
                  <a:schemeClr val="bg1"/>
                </a:solidFill>
              </a:rPr>
              <a:t>Politi</a:t>
            </a:r>
            <a:r>
              <a:rPr lang="en-US" sz="1600" dirty="0" smtClean="0">
                <a:solidFill>
                  <a:schemeClr val="bg1"/>
                </a:solidFill>
              </a:rPr>
              <a:t> </a:t>
            </a:r>
            <a:endParaRPr lang="en-US" sz="1600" dirty="0">
              <a:solidFill>
                <a:schemeClr val="bg1"/>
              </a:solidFill>
            </a:endParaRPr>
          </a:p>
          <a:p>
            <a:pPr marL="285750" indent="-285750">
              <a:buFontTx/>
              <a:buChar char="-"/>
            </a:pPr>
            <a:r>
              <a:rPr lang="en-US" sz="1600" dirty="0" smtClean="0">
                <a:solidFill>
                  <a:schemeClr val="bg1"/>
                </a:solidFill>
              </a:rPr>
              <a:t>Jan </a:t>
            </a:r>
            <a:r>
              <a:rPr lang="en-US" sz="1600" dirty="0" err="1" smtClean="0">
                <a:solidFill>
                  <a:schemeClr val="bg1"/>
                </a:solidFill>
              </a:rPr>
              <a:t>Ellenberg</a:t>
            </a:r>
            <a:endParaRPr lang="en-US" sz="1600" dirty="0" smtClean="0">
              <a:solidFill>
                <a:schemeClr val="bg1"/>
              </a:solidFill>
            </a:endParaRPr>
          </a:p>
          <a:p>
            <a:pPr marL="285750" indent="-285750">
              <a:buFontTx/>
              <a:buChar char="-"/>
            </a:pPr>
            <a:endParaRPr lang="en-US" sz="1600" dirty="0">
              <a:solidFill>
                <a:schemeClr val="bg1"/>
              </a:solidFill>
            </a:endParaRPr>
          </a:p>
          <a:p>
            <a:pPr marL="285750" indent="-285750">
              <a:buFontTx/>
              <a:buChar char="-"/>
            </a:pPr>
            <a:endParaRPr lang="en-US" sz="1600" dirty="0" smtClean="0">
              <a:solidFill>
                <a:schemeClr val="bg1"/>
              </a:solidFill>
            </a:endParaRPr>
          </a:p>
          <a:p>
            <a:pPr marL="285750" indent="-285750">
              <a:buFontTx/>
              <a:buChar char="-"/>
            </a:pPr>
            <a:endParaRPr lang="en-US" sz="1600" dirty="0">
              <a:solidFill>
                <a:schemeClr val="bg1"/>
              </a:solidFill>
            </a:endParaRPr>
          </a:p>
          <a:p>
            <a:pPr marL="285750" indent="-285750">
              <a:buFontTx/>
              <a:buChar char="-"/>
            </a:pPr>
            <a:endParaRPr lang="en-US" sz="1600" dirty="0" smtClean="0">
              <a:solidFill>
                <a:schemeClr val="bg1"/>
              </a:solidFill>
            </a:endParaRPr>
          </a:p>
          <a:p>
            <a:pPr marL="285750" indent="-285750">
              <a:buFontTx/>
              <a:buChar char="-"/>
            </a:pPr>
            <a:endParaRPr lang="en-US" sz="1600" dirty="0">
              <a:solidFill>
                <a:schemeClr val="bg1"/>
              </a:solidFill>
            </a:endParaRPr>
          </a:p>
          <a:p>
            <a:endParaRPr lang="en-US" sz="1600" dirty="0" smtClean="0">
              <a:solidFill>
                <a:schemeClr val="bg1"/>
              </a:solidFill>
            </a:endParaRPr>
          </a:p>
          <a:p>
            <a:r>
              <a:rPr lang="en-US" dirty="0" smtClean="0">
                <a:solidFill>
                  <a:schemeClr val="bg1"/>
                </a:solidFill>
              </a:rPr>
              <a:t>Zeiss for the invitation to give this talk!</a:t>
            </a:r>
          </a:p>
          <a:p>
            <a:endParaRPr lang="en-US" sz="1600" dirty="0">
              <a:solidFill>
                <a:schemeClr val="bg1"/>
              </a:solidFill>
            </a:endParaRPr>
          </a:p>
        </p:txBody>
      </p:sp>
      <p:sp>
        <p:nvSpPr>
          <p:cNvPr id="4" name="TextBox 3"/>
          <p:cNvSpPr txBox="1"/>
          <p:nvPr/>
        </p:nvSpPr>
        <p:spPr>
          <a:xfrm>
            <a:off x="6324600" y="5181600"/>
            <a:ext cx="2051826" cy="738664"/>
          </a:xfrm>
          <a:prstGeom prst="rect">
            <a:avLst/>
          </a:prstGeom>
          <a:noFill/>
        </p:spPr>
        <p:txBody>
          <a:bodyPr wrap="none" rtlCol="0">
            <a:spAutoFit/>
          </a:bodyPr>
          <a:lstStyle/>
          <a:p>
            <a:r>
              <a:rPr lang="en-US" sz="1400" dirty="0" smtClean="0">
                <a:solidFill>
                  <a:schemeClr val="accent3"/>
                </a:solidFill>
              </a:rPr>
              <a:t>Green: actin cytoskeleton</a:t>
            </a:r>
          </a:p>
          <a:p>
            <a:r>
              <a:rPr lang="en-US" sz="1400" dirty="0" smtClean="0">
                <a:solidFill>
                  <a:srgbClr val="FF0000"/>
                </a:solidFill>
              </a:rPr>
              <a:t>Red: nucleus</a:t>
            </a:r>
          </a:p>
          <a:p>
            <a:r>
              <a:rPr lang="en-US" sz="1400" dirty="0" smtClean="0">
                <a:solidFill>
                  <a:schemeClr val="bg1">
                    <a:lumMod val="50000"/>
                  </a:schemeClr>
                </a:solidFill>
              </a:rPr>
              <a:t>Cells treated with PDGF</a:t>
            </a:r>
            <a:endParaRPr lang="en-US" sz="1400" dirty="0">
              <a:solidFill>
                <a:schemeClr val="bg1">
                  <a:lumMod val="50000"/>
                </a:schemeClr>
              </a:solidFill>
            </a:endParaRPr>
          </a:p>
        </p:txBody>
      </p:sp>
    </p:spTree>
    <p:extLst>
      <p:ext uri="{BB962C8B-B14F-4D97-AF65-F5344CB8AC3E}">
        <p14:creationId xmlns:p14="http://schemas.microsoft.com/office/powerpoint/2010/main" val="138370153"/>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ext Box 2"/>
          <p:cNvSpPr txBox="1">
            <a:spLocks noChangeArrowheads="1"/>
          </p:cNvSpPr>
          <p:nvPr/>
        </p:nvSpPr>
        <p:spPr bwMode="auto">
          <a:xfrm>
            <a:off x="1517848" y="304800"/>
            <a:ext cx="6102152" cy="738664"/>
          </a:xfrm>
          <a:prstGeom prst="rect">
            <a:avLst/>
          </a:prstGeom>
          <a:noFill/>
          <a:ln w="9525">
            <a:noFill/>
            <a:miter lim="800000"/>
            <a:headEnd/>
            <a:tailEnd/>
          </a:ln>
        </p:spPr>
        <p:txBody>
          <a:bodyPr wrap="square" lIns="0" tIns="0" rIns="0" bIns="0">
            <a:prstTxWarp prst="textNoShape">
              <a:avLst/>
            </a:prstTxWarp>
            <a:spAutoFit/>
          </a:bodyPr>
          <a:lstStyle/>
          <a:p>
            <a:pPr algn="ctr" eaLnBrk="0" fontAlgn="base" hangingPunct="0">
              <a:spcBef>
                <a:spcPct val="0"/>
              </a:spcBef>
              <a:spcAft>
                <a:spcPct val="0"/>
              </a:spcAft>
            </a:pPr>
            <a:r>
              <a:rPr lang="de-DE" sz="2800" dirty="0">
                <a:solidFill>
                  <a:srgbClr val="000000"/>
                </a:solidFill>
                <a:latin typeface="Calibri" panose="020F0502020204030204" pitchFamily="34" charset="0"/>
              </a:rPr>
              <a:t>Current Industrial Partners </a:t>
            </a:r>
            <a:r>
              <a:rPr lang="de-DE" sz="2800" dirty="0" smtClean="0">
                <a:solidFill>
                  <a:srgbClr val="000000"/>
                </a:solidFill>
                <a:latin typeface="Calibri" panose="020F0502020204030204" pitchFamily="34" charset="0"/>
              </a:rPr>
              <a:t/>
            </a:r>
            <a:br>
              <a:rPr lang="de-DE" sz="2800" dirty="0" smtClean="0">
                <a:solidFill>
                  <a:srgbClr val="000000"/>
                </a:solidFill>
                <a:latin typeface="Calibri" panose="020F0502020204030204" pitchFamily="34" charset="0"/>
              </a:rPr>
            </a:br>
            <a:r>
              <a:rPr lang="de-DE" sz="2000" dirty="0" smtClean="0">
                <a:solidFill>
                  <a:srgbClr val="000000"/>
                </a:solidFill>
                <a:latin typeface="Calibri" panose="020F0502020204030204" pitchFamily="34" charset="0"/>
              </a:rPr>
              <a:t>(in </a:t>
            </a:r>
            <a:r>
              <a:rPr lang="de-DE" sz="2000" dirty="0" err="1" smtClean="0">
                <a:solidFill>
                  <a:srgbClr val="000000"/>
                </a:solidFill>
                <a:latin typeface="Calibri" panose="020F0502020204030204" pitchFamily="34" charset="0"/>
              </a:rPr>
              <a:t>alphabetical</a:t>
            </a:r>
            <a:r>
              <a:rPr lang="de-DE" sz="2000" dirty="0" smtClean="0">
                <a:solidFill>
                  <a:srgbClr val="000000"/>
                </a:solidFill>
                <a:latin typeface="Calibri" panose="020F0502020204030204" pitchFamily="34" charset="0"/>
              </a:rPr>
              <a:t> </a:t>
            </a:r>
            <a:r>
              <a:rPr lang="de-DE" sz="2000" dirty="0" err="1" smtClean="0">
                <a:solidFill>
                  <a:srgbClr val="000000"/>
                </a:solidFill>
                <a:latin typeface="Calibri" panose="020F0502020204030204" pitchFamily="34" charset="0"/>
              </a:rPr>
              <a:t>order</a:t>
            </a:r>
            <a:r>
              <a:rPr lang="de-DE" sz="2000" dirty="0" smtClean="0">
                <a:solidFill>
                  <a:srgbClr val="000000"/>
                </a:solidFill>
                <a:latin typeface="Calibri" panose="020F0502020204030204" pitchFamily="34" charset="0"/>
              </a:rPr>
              <a:t>)</a:t>
            </a:r>
            <a:endParaRPr lang="en-US" sz="2800" dirty="0">
              <a:solidFill>
                <a:srgbClr val="000000"/>
              </a:solidFill>
              <a:latin typeface="Calibri" panose="020F0502020204030204" pitchFamily="34" charset="0"/>
            </a:endParaRPr>
          </a:p>
        </p:txBody>
      </p:sp>
      <p:pic>
        <p:nvPicPr>
          <p:cNvPr id="26630" name="Picture 26"/>
          <p:cNvPicPr>
            <a:picLocks noChangeAspect="1"/>
          </p:cNvPicPr>
          <p:nvPr/>
        </p:nvPicPr>
        <p:blipFill>
          <a:blip r:embed="rId3" cstate="print"/>
          <a:srcRect/>
          <a:stretch>
            <a:fillRect/>
          </a:stretch>
        </p:blipFill>
        <p:spPr bwMode="auto">
          <a:xfrm>
            <a:off x="4597375" y="1219200"/>
            <a:ext cx="1456050" cy="1240277"/>
          </a:xfrm>
          <a:prstGeom prst="rect">
            <a:avLst/>
          </a:prstGeom>
          <a:noFill/>
          <a:ln w="9525">
            <a:noFill/>
            <a:miter lim="800000"/>
            <a:headEnd/>
            <a:tailEnd/>
          </a:ln>
        </p:spPr>
      </p:pic>
      <p:pic>
        <p:nvPicPr>
          <p:cNvPr id="26634" name="Picture 30"/>
          <p:cNvPicPr>
            <a:picLocks noChangeAspect="1"/>
          </p:cNvPicPr>
          <p:nvPr/>
        </p:nvPicPr>
        <p:blipFill>
          <a:blip r:embed="rId4" cstate="print"/>
          <a:srcRect/>
          <a:stretch>
            <a:fillRect/>
          </a:stretch>
        </p:blipFill>
        <p:spPr bwMode="auto">
          <a:xfrm>
            <a:off x="6253559" y="1219200"/>
            <a:ext cx="1456050" cy="1240277"/>
          </a:xfrm>
          <a:prstGeom prst="rect">
            <a:avLst/>
          </a:prstGeom>
          <a:noFill/>
          <a:ln w="9525">
            <a:noFill/>
            <a:miter lim="800000"/>
            <a:headEnd/>
            <a:tailEnd/>
          </a:ln>
        </p:spPr>
      </p:pic>
      <p:pic>
        <p:nvPicPr>
          <p:cNvPr id="26636" name="Picture 32"/>
          <p:cNvPicPr>
            <a:picLocks noChangeAspect="1"/>
          </p:cNvPicPr>
          <p:nvPr/>
        </p:nvPicPr>
        <p:blipFill>
          <a:blip r:embed="rId5" cstate="print"/>
          <a:srcRect/>
          <a:stretch>
            <a:fillRect/>
          </a:stretch>
        </p:blipFill>
        <p:spPr bwMode="auto">
          <a:xfrm>
            <a:off x="4606504" y="2417323"/>
            <a:ext cx="1456050" cy="1240277"/>
          </a:xfrm>
          <a:prstGeom prst="rect">
            <a:avLst/>
          </a:prstGeom>
          <a:noFill/>
          <a:ln w="9525">
            <a:noFill/>
            <a:miter lim="800000"/>
            <a:headEnd/>
            <a:tailEnd/>
          </a:ln>
        </p:spPr>
      </p:pic>
      <p:pic>
        <p:nvPicPr>
          <p:cNvPr id="26637" name="Picture 33"/>
          <p:cNvPicPr>
            <a:picLocks noChangeAspect="1"/>
          </p:cNvPicPr>
          <p:nvPr/>
        </p:nvPicPr>
        <p:blipFill>
          <a:blip r:embed="rId6" cstate="print"/>
          <a:srcRect/>
          <a:stretch>
            <a:fillRect/>
          </a:stretch>
        </p:blipFill>
        <p:spPr bwMode="auto">
          <a:xfrm>
            <a:off x="6262688" y="2417323"/>
            <a:ext cx="1456050" cy="1240277"/>
          </a:xfrm>
          <a:prstGeom prst="rect">
            <a:avLst/>
          </a:prstGeom>
          <a:noFill/>
          <a:ln w="9525">
            <a:noFill/>
            <a:miter lim="800000"/>
            <a:headEnd/>
            <a:tailEnd/>
          </a:ln>
        </p:spPr>
      </p:pic>
      <p:pic>
        <p:nvPicPr>
          <p:cNvPr id="26638" name="Picture 34"/>
          <p:cNvPicPr>
            <a:picLocks noChangeAspect="1"/>
          </p:cNvPicPr>
          <p:nvPr/>
        </p:nvPicPr>
        <p:blipFill>
          <a:blip r:embed="rId7" cstate="print"/>
          <a:srcRect/>
          <a:stretch>
            <a:fillRect/>
          </a:stretch>
        </p:blipFill>
        <p:spPr bwMode="auto">
          <a:xfrm>
            <a:off x="6253559" y="3666424"/>
            <a:ext cx="1456050" cy="1240277"/>
          </a:xfrm>
          <a:prstGeom prst="rect">
            <a:avLst/>
          </a:prstGeom>
          <a:noFill/>
          <a:ln w="9525">
            <a:noFill/>
            <a:miter lim="800000"/>
            <a:headEnd/>
            <a:tailEnd/>
          </a:ln>
        </p:spPr>
      </p:pic>
      <p:pic>
        <p:nvPicPr>
          <p:cNvPr id="26641" name="Picture 37"/>
          <p:cNvPicPr>
            <a:picLocks noChangeAspect="1"/>
          </p:cNvPicPr>
          <p:nvPr/>
        </p:nvPicPr>
        <p:blipFill>
          <a:blip r:embed="rId8" cstate="print"/>
          <a:srcRect/>
          <a:stretch>
            <a:fillRect/>
          </a:stretch>
        </p:blipFill>
        <p:spPr bwMode="auto">
          <a:xfrm>
            <a:off x="1331386" y="4931923"/>
            <a:ext cx="1456050" cy="1240277"/>
          </a:xfrm>
          <a:prstGeom prst="rect">
            <a:avLst/>
          </a:prstGeom>
          <a:noFill/>
          <a:ln w="9525">
            <a:noFill/>
            <a:miter lim="800000"/>
            <a:headEnd/>
            <a:tailEnd/>
          </a:ln>
        </p:spPr>
      </p:pic>
      <p:pic>
        <p:nvPicPr>
          <p:cNvPr id="26644" name="Picture 40"/>
          <p:cNvPicPr>
            <a:picLocks noChangeAspect="1"/>
          </p:cNvPicPr>
          <p:nvPr/>
        </p:nvPicPr>
        <p:blipFill>
          <a:blip r:embed="rId9" cstate="print"/>
          <a:srcRect/>
          <a:stretch>
            <a:fillRect/>
          </a:stretch>
        </p:blipFill>
        <p:spPr bwMode="auto">
          <a:xfrm>
            <a:off x="6253559" y="4931923"/>
            <a:ext cx="1456050" cy="1240277"/>
          </a:xfrm>
          <a:prstGeom prst="rect">
            <a:avLst/>
          </a:prstGeom>
          <a:noFill/>
          <a:ln w="9525">
            <a:noFill/>
            <a:miter lim="800000"/>
            <a:headEnd/>
            <a:tailEnd/>
          </a:ln>
        </p:spPr>
      </p:pic>
      <p:grpSp>
        <p:nvGrpSpPr>
          <p:cNvPr id="7" name="Group 6"/>
          <p:cNvGrpSpPr/>
          <p:nvPr/>
        </p:nvGrpSpPr>
        <p:grpSpPr>
          <a:xfrm>
            <a:off x="2974631" y="2583315"/>
            <a:ext cx="1430170" cy="908292"/>
            <a:chOff x="6959524" y="3599327"/>
            <a:chExt cx="1006544" cy="639250"/>
          </a:xfrm>
        </p:grpSpPr>
        <p:pic>
          <p:nvPicPr>
            <p:cNvPr id="27" name="Picture 2" descr="http://www.gbo.com/images/gbo_logo_2c_30cm.jpg"/>
            <p:cNvPicPr>
              <a:picLocks noChangeAspect="1" noChangeArrowheads="1"/>
            </p:cNvPicPr>
            <p:nvPr/>
          </p:nvPicPr>
          <p:blipFill>
            <a:blip r:embed="rId10" cstate="print"/>
            <a:srcRect/>
            <a:stretch>
              <a:fillRect/>
            </a:stretch>
          </p:blipFill>
          <p:spPr bwMode="auto">
            <a:xfrm>
              <a:off x="7096125" y="3765440"/>
              <a:ext cx="779617" cy="307025"/>
            </a:xfrm>
            <a:prstGeom prst="rect">
              <a:avLst/>
            </a:prstGeom>
            <a:noFill/>
          </p:spPr>
        </p:pic>
        <p:sp>
          <p:nvSpPr>
            <p:cNvPr id="31" name="Rectangle 30"/>
            <p:cNvSpPr/>
            <p:nvPr/>
          </p:nvSpPr>
          <p:spPr bwMode="auto">
            <a:xfrm>
              <a:off x="6959524" y="3599327"/>
              <a:ext cx="1006544" cy="639250"/>
            </a:xfrm>
            <a:prstGeom prst="rect">
              <a:avLst/>
            </a:prstGeom>
            <a:no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r" eaLnBrk="0" fontAlgn="base" hangingPunct="0">
                <a:spcBef>
                  <a:spcPct val="0"/>
                </a:spcBef>
                <a:spcAft>
                  <a:spcPct val="0"/>
                </a:spcAft>
              </a:pPr>
              <a:endParaRPr lang="de-DE" sz="2400" dirty="0">
                <a:solidFill>
                  <a:srgbClr val="000000"/>
                </a:solidFill>
              </a:endParaRPr>
            </a:p>
          </p:txBody>
        </p:sp>
      </p:grpSp>
      <p:grpSp>
        <p:nvGrpSpPr>
          <p:cNvPr id="8" name="Group 7"/>
          <p:cNvGrpSpPr/>
          <p:nvPr/>
        </p:nvGrpSpPr>
        <p:grpSpPr>
          <a:xfrm>
            <a:off x="4605039" y="3832416"/>
            <a:ext cx="1430170" cy="908292"/>
            <a:chOff x="7133175" y="4593678"/>
            <a:chExt cx="1006544" cy="639250"/>
          </a:xfrm>
        </p:grpSpPr>
        <p:pic>
          <p:nvPicPr>
            <p:cNvPr id="1026" name="Picture 2" descr="Logo"/>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193876" y="4756791"/>
              <a:ext cx="940197" cy="316137"/>
            </a:xfrm>
            <a:prstGeom prst="rect">
              <a:avLst/>
            </a:prstGeom>
            <a:noFill/>
            <a:extLst>
              <a:ext uri="{909E8E84-426E-40dd-AFC4-6F175D3DCCD1}">
                <a14:hiddenFill xmlns:a14="http://schemas.microsoft.com/office/drawing/2010/main">
                  <a:solidFill>
                    <a:srgbClr val="FFFFFF"/>
                  </a:solidFill>
                </a14:hiddenFill>
              </a:ext>
            </a:extLst>
          </p:spPr>
        </p:pic>
        <p:sp>
          <p:nvSpPr>
            <p:cNvPr id="34" name="Rectangle 33"/>
            <p:cNvSpPr/>
            <p:nvPr/>
          </p:nvSpPr>
          <p:spPr bwMode="auto">
            <a:xfrm>
              <a:off x="7133175" y="4593678"/>
              <a:ext cx="1006544" cy="639250"/>
            </a:xfrm>
            <a:prstGeom prst="rect">
              <a:avLst/>
            </a:prstGeom>
            <a:no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r" eaLnBrk="0" fontAlgn="base" hangingPunct="0">
                <a:spcBef>
                  <a:spcPct val="0"/>
                </a:spcBef>
                <a:spcAft>
                  <a:spcPct val="0"/>
                </a:spcAft>
              </a:pPr>
              <a:endParaRPr lang="de-DE" sz="2400" dirty="0">
                <a:solidFill>
                  <a:srgbClr val="000000"/>
                </a:solidFill>
              </a:endParaRPr>
            </a:p>
          </p:txBody>
        </p:sp>
      </p:grpSp>
      <p:grpSp>
        <p:nvGrpSpPr>
          <p:cNvPr id="5" name="Group 4"/>
          <p:cNvGrpSpPr/>
          <p:nvPr/>
        </p:nvGrpSpPr>
        <p:grpSpPr>
          <a:xfrm>
            <a:off x="2957838" y="1219200"/>
            <a:ext cx="1456050" cy="1240277"/>
            <a:chOff x="5642741" y="2412425"/>
            <a:chExt cx="1024759" cy="872899"/>
          </a:xfrm>
        </p:grpSpPr>
        <p:pic>
          <p:nvPicPr>
            <p:cNvPr id="26631" name="Picture 27"/>
            <p:cNvPicPr>
              <a:picLocks noChangeAspect="1"/>
            </p:cNvPicPr>
            <p:nvPr/>
          </p:nvPicPr>
          <p:blipFill>
            <a:blip r:embed="rId12" cstate="print"/>
            <a:srcRect/>
            <a:stretch>
              <a:fillRect/>
            </a:stretch>
          </p:blipFill>
          <p:spPr bwMode="auto">
            <a:xfrm>
              <a:off x="5642741" y="2412425"/>
              <a:ext cx="1024759" cy="872899"/>
            </a:xfrm>
            <a:prstGeom prst="rect">
              <a:avLst/>
            </a:prstGeom>
            <a:noFill/>
            <a:ln w="9525">
              <a:noFill/>
              <a:miter lim="800000"/>
              <a:headEnd/>
              <a:tailEnd/>
            </a:ln>
          </p:spPr>
        </p:pic>
        <p:pic>
          <p:nvPicPr>
            <p:cNvPr id="39" name="Picture 38"/>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5726561" y="2716162"/>
              <a:ext cx="872642" cy="262433"/>
            </a:xfrm>
            <a:prstGeom prst="rect">
              <a:avLst/>
            </a:prstGeom>
            <a:ln>
              <a:noFill/>
            </a:ln>
          </p:spPr>
        </p:pic>
      </p:grpSp>
      <p:grpSp>
        <p:nvGrpSpPr>
          <p:cNvPr id="10" name="Group 9"/>
          <p:cNvGrpSpPr/>
          <p:nvPr/>
        </p:nvGrpSpPr>
        <p:grpSpPr>
          <a:xfrm>
            <a:off x="4598359" y="4943036"/>
            <a:ext cx="1452725" cy="1218050"/>
            <a:chOff x="7165932" y="2412425"/>
            <a:chExt cx="1022419" cy="857256"/>
          </a:xfrm>
        </p:grpSpPr>
        <p:grpSp>
          <p:nvGrpSpPr>
            <p:cNvPr id="6" name="Group 5"/>
            <p:cNvGrpSpPr/>
            <p:nvPr/>
          </p:nvGrpSpPr>
          <p:grpSpPr>
            <a:xfrm>
              <a:off x="7165932" y="2412425"/>
              <a:ext cx="1022419" cy="857256"/>
              <a:chOff x="6967534" y="2412425"/>
              <a:chExt cx="1022419" cy="857256"/>
            </a:xfrm>
          </p:grpSpPr>
          <p:grpSp>
            <p:nvGrpSpPr>
              <p:cNvPr id="3" name="Group 30"/>
              <p:cNvGrpSpPr/>
              <p:nvPr/>
            </p:nvGrpSpPr>
            <p:grpSpPr>
              <a:xfrm>
                <a:off x="6967534" y="2412425"/>
                <a:ext cx="1000132" cy="857256"/>
                <a:chOff x="6115058" y="5715016"/>
                <a:chExt cx="1000132" cy="857256"/>
              </a:xfrm>
            </p:grpSpPr>
            <p:sp>
              <p:nvSpPr>
                <p:cNvPr id="30" name="Rectangle 29"/>
                <p:cNvSpPr/>
                <p:nvPr/>
              </p:nvSpPr>
              <p:spPr bwMode="auto">
                <a:xfrm>
                  <a:off x="6115058" y="5715016"/>
                  <a:ext cx="1000132" cy="857256"/>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solidFill>
                      <a:srgbClr val="000000"/>
                    </a:solidFill>
                    <a:cs typeface="Geneva" pitchFamily="-112" charset="0"/>
                  </a:endParaRPr>
                </a:p>
              </p:txBody>
            </p:sp>
            <p:pic>
              <p:nvPicPr>
                <p:cNvPr id="26" name="Picture 2"/>
                <p:cNvPicPr>
                  <a:picLocks noChangeAspect="1" noChangeArrowheads="1"/>
                </p:cNvPicPr>
                <p:nvPr/>
              </p:nvPicPr>
              <p:blipFill>
                <a:blip r:embed="rId14" cstate="print"/>
                <a:srcRect/>
                <a:stretch>
                  <a:fillRect/>
                </a:stretch>
              </p:blipFill>
              <p:spPr bwMode="auto">
                <a:xfrm>
                  <a:off x="6215074" y="6072206"/>
                  <a:ext cx="817245" cy="144780"/>
                </a:xfrm>
                <a:prstGeom prst="rect">
                  <a:avLst/>
                </a:prstGeom>
                <a:noFill/>
                <a:ln w="9525">
                  <a:noFill/>
                  <a:miter lim="800000"/>
                  <a:headEnd/>
                  <a:tailEnd/>
                </a:ln>
              </p:spPr>
            </p:pic>
          </p:grpSp>
          <p:sp>
            <p:nvSpPr>
              <p:cNvPr id="28" name="Rectangle 27"/>
              <p:cNvSpPr/>
              <p:nvPr/>
            </p:nvSpPr>
            <p:spPr bwMode="auto">
              <a:xfrm>
                <a:off x="6983409" y="2521428"/>
                <a:ext cx="1006544" cy="639250"/>
              </a:xfrm>
              <a:prstGeom prst="rect">
                <a:avLst/>
              </a:prstGeom>
              <a:no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r" eaLnBrk="0" fontAlgn="base" hangingPunct="0">
                  <a:spcBef>
                    <a:spcPct val="0"/>
                  </a:spcBef>
                  <a:spcAft>
                    <a:spcPct val="0"/>
                  </a:spcAft>
                </a:pPr>
                <a:endParaRPr lang="de-DE" sz="2400" dirty="0">
                  <a:solidFill>
                    <a:srgbClr val="000000"/>
                  </a:solidFill>
                </a:endParaRPr>
              </a:p>
            </p:txBody>
          </p:sp>
        </p:grpSp>
        <p:pic>
          <p:nvPicPr>
            <p:cNvPr id="40" name="Picture 39"/>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7192182" y="2733619"/>
              <a:ext cx="902970" cy="201930"/>
            </a:xfrm>
            <a:prstGeom prst="rect">
              <a:avLst/>
            </a:prstGeom>
          </p:spPr>
        </p:pic>
      </p:grpSp>
      <p:grpSp>
        <p:nvGrpSpPr>
          <p:cNvPr id="14" name="Group 13"/>
          <p:cNvGrpSpPr/>
          <p:nvPr/>
        </p:nvGrpSpPr>
        <p:grpSpPr>
          <a:xfrm>
            <a:off x="1339050" y="1385192"/>
            <a:ext cx="1430170" cy="908292"/>
            <a:chOff x="737280" y="1450324"/>
            <a:chExt cx="1006544" cy="639250"/>
          </a:xfrm>
        </p:grpSpPr>
        <p:sp>
          <p:nvSpPr>
            <p:cNvPr id="41" name="Rectangle 40"/>
            <p:cNvSpPr/>
            <p:nvPr/>
          </p:nvSpPr>
          <p:spPr bwMode="auto">
            <a:xfrm>
              <a:off x="737280" y="1450324"/>
              <a:ext cx="1006544" cy="639250"/>
            </a:xfrm>
            <a:prstGeom prst="rect">
              <a:avLst/>
            </a:prstGeom>
            <a:no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r" eaLnBrk="0" fontAlgn="base" hangingPunct="0">
                <a:spcBef>
                  <a:spcPct val="0"/>
                </a:spcBef>
                <a:spcAft>
                  <a:spcPct val="0"/>
                </a:spcAft>
              </a:pPr>
              <a:endParaRPr lang="de-DE" sz="2400" dirty="0">
                <a:solidFill>
                  <a:srgbClr val="000000"/>
                </a:solidFill>
              </a:endParaRPr>
            </a:p>
          </p:txBody>
        </p:sp>
        <p:pic>
          <p:nvPicPr>
            <p:cNvPr id="48" name="Picture 47"/>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818045" y="1716018"/>
              <a:ext cx="845016" cy="160488"/>
            </a:xfrm>
            <a:prstGeom prst="rect">
              <a:avLst/>
            </a:prstGeom>
          </p:spPr>
        </p:pic>
      </p:grpSp>
      <p:grpSp>
        <p:nvGrpSpPr>
          <p:cNvPr id="15" name="Group 14"/>
          <p:cNvGrpSpPr/>
          <p:nvPr/>
        </p:nvGrpSpPr>
        <p:grpSpPr>
          <a:xfrm>
            <a:off x="1348179" y="2583315"/>
            <a:ext cx="1430170" cy="908292"/>
            <a:chOff x="733007" y="2586365"/>
            <a:chExt cx="1006544" cy="639250"/>
          </a:xfrm>
        </p:grpSpPr>
        <p:sp>
          <p:nvSpPr>
            <p:cNvPr id="44" name="Rectangle 43"/>
            <p:cNvSpPr/>
            <p:nvPr/>
          </p:nvSpPr>
          <p:spPr bwMode="auto">
            <a:xfrm>
              <a:off x="733007" y="2586365"/>
              <a:ext cx="1006544" cy="639250"/>
            </a:xfrm>
            <a:prstGeom prst="rect">
              <a:avLst/>
            </a:prstGeom>
            <a:no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r" eaLnBrk="0" fontAlgn="base" hangingPunct="0">
                <a:spcBef>
                  <a:spcPct val="0"/>
                </a:spcBef>
                <a:spcAft>
                  <a:spcPct val="0"/>
                </a:spcAft>
              </a:pPr>
              <a:endParaRPr lang="de-DE" sz="2400" dirty="0">
                <a:solidFill>
                  <a:srgbClr val="000000"/>
                </a:solidFill>
              </a:endParaRPr>
            </a:p>
          </p:txBody>
        </p:sp>
        <p:pic>
          <p:nvPicPr>
            <p:cNvPr id="49" name="Picture 4" descr="excelitas"/>
            <p:cNvPicPr>
              <a:picLocks noChangeAspect="1" noChangeArrowheads="1"/>
            </p:cNvPicPr>
            <p:nvPr/>
          </p:nvPicPr>
          <p:blipFill rotWithShape="1">
            <a:blip r:embed="rId17">
              <a:extLst>
                <a:ext uri="{28A0092B-C50C-407E-A947-70E740481C1C}">
                  <a14:useLocalDpi xmlns:a14="http://schemas.microsoft.com/office/drawing/2010/main" val="0"/>
                </a:ext>
              </a:extLst>
            </a:blip>
            <a:srcRect l="1710" t="17744" r="7509" b="16978"/>
            <a:stretch/>
          </p:blipFill>
          <p:spPr bwMode="auto">
            <a:xfrm>
              <a:off x="806263" y="2636987"/>
              <a:ext cx="860031" cy="55481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Group 10"/>
          <p:cNvGrpSpPr/>
          <p:nvPr/>
        </p:nvGrpSpPr>
        <p:grpSpPr>
          <a:xfrm>
            <a:off x="1339050" y="3832416"/>
            <a:ext cx="1430170" cy="908292"/>
            <a:chOff x="713300" y="3752107"/>
            <a:chExt cx="1006544" cy="639250"/>
          </a:xfrm>
        </p:grpSpPr>
        <p:sp>
          <p:nvSpPr>
            <p:cNvPr id="4" name="Rectangle 3"/>
            <p:cNvSpPr/>
            <p:nvPr/>
          </p:nvSpPr>
          <p:spPr bwMode="auto">
            <a:xfrm>
              <a:off x="713300" y="3752107"/>
              <a:ext cx="1006544" cy="639250"/>
            </a:xfrm>
            <a:prstGeom prst="rect">
              <a:avLst/>
            </a:prstGeom>
            <a:no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r" eaLnBrk="0" fontAlgn="base" hangingPunct="0">
                <a:spcBef>
                  <a:spcPct val="0"/>
                </a:spcBef>
                <a:spcAft>
                  <a:spcPct val="0"/>
                </a:spcAft>
              </a:pPr>
              <a:endParaRPr lang="de-DE" sz="2400" dirty="0">
                <a:solidFill>
                  <a:srgbClr val="000000"/>
                </a:solidFill>
              </a:endParaRPr>
            </a:p>
          </p:txBody>
        </p:sp>
        <p:pic>
          <p:nvPicPr>
            <p:cNvPr id="50" name="Picture 49"/>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766572" y="3976107"/>
              <a:ext cx="900000" cy="191250"/>
            </a:xfrm>
            <a:prstGeom prst="rect">
              <a:avLst/>
            </a:prstGeom>
          </p:spPr>
        </p:pic>
      </p:grpSp>
      <p:grpSp>
        <p:nvGrpSpPr>
          <p:cNvPr id="12" name="Group 11"/>
          <p:cNvGrpSpPr/>
          <p:nvPr/>
        </p:nvGrpSpPr>
        <p:grpSpPr>
          <a:xfrm>
            <a:off x="2965502" y="3832416"/>
            <a:ext cx="1430170" cy="908292"/>
            <a:chOff x="2372621" y="3635283"/>
            <a:chExt cx="1006544" cy="639250"/>
          </a:xfrm>
        </p:grpSpPr>
        <p:sp>
          <p:nvSpPr>
            <p:cNvPr id="43" name="Rectangle 42"/>
            <p:cNvSpPr/>
            <p:nvPr/>
          </p:nvSpPr>
          <p:spPr bwMode="auto">
            <a:xfrm>
              <a:off x="2372621" y="3635283"/>
              <a:ext cx="1006544" cy="639250"/>
            </a:xfrm>
            <a:prstGeom prst="rect">
              <a:avLst/>
            </a:prstGeom>
            <a:no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r" eaLnBrk="0" fontAlgn="base" hangingPunct="0">
                <a:spcBef>
                  <a:spcPct val="0"/>
                </a:spcBef>
                <a:spcAft>
                  <a:spcPct val="0"/>
                </a:spcAft>
              </a:pPr>
              <a:endParaRPr lang="de-DE" sz="2400" dirty="0">
                <a:solidFill>
                  <a:srgbClr val="000000"/>
                </a:solidFill>
              </a:endParaRPr>
            </a:p>
          </p:txBody>
        </p:sp>
        <p:pic>
          <p:nvPicPr>
            <p:cNvPr id="51" name="Picture 50"/>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2555776" y="3735795"/>
              <a:ext cx="727856" cy="438225"/>
            </a:xfrm>
            <a:prstGeom prst="rect">
              <a:avLst/>
            </a:prstGeom>
          </p:spPr>
        </p:pic>
      </p:grpSp>
      <p:grpSp>
        <p:nvGrpSpPr>
          <p:cNvPr id="13" name="Group 12"/>
          <p:cNvGrpSpPr/>
          <p:nvPr/>
        </p:nvGrpSpPr>
        <p:grpSpPr>
          <a:xfrm>
            <a:off x="2965502" y="5097915"/>
            <a:ext cx="1430170" cy="908292"/>
            <a:chOff x="2339752" y="4729271"/>
            <a:chExt cx="1006544" cy="639250"/>
          </a:xfrm>
        </p:grpSpPr>
        <p:sp>
          <p:nvSpPr>
            <p:cNvPr id="42" name="Rectangle 41"/>
            <p:cNvSpPr/>
            <p:nvPr/>
          </p:nvSpPr>
          <p:spPr bwMode="auto">
            <a:xfrm>
              <a:off x="2339752" y="4729271"/>
              <a:ext cx="1006544" cy="639250"/>
            </a:xfrm>
            <a:prstGeom prst="rect">
              <a:avLst/>
            </a:prstGeom>
            <a:no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r" eaLnBrk="0" fontAlgn="base" hangingPunct="0">
                <a:spcBef>
                  <a:spcPct val="0"/>
                </a:spcBef>
                <a:spcAft>
                  <a:spcPct val="0"/>
                </a:spcAft>
              </a:pPr>
              <a:endParaRPr lang="de-DE" sz="2400" dirty="0">
                <a:solidFill>
                  <a:srgbClr val="000000"/>
                </a:solidFill>
              </a:endParaRPr>
            </a:p>
          </p:txBody>
        </p:sp>
        <p:pic>
          <p:nvPicPr>
            <p:cNvPr id="54" name="Picture 42"/>
            <p:cNvPicPr>
              <a:picLocks noChangeAspect="1" noChangeArrowheads="1"/>
            </p:cNvPicPr>
            <p:nvPr/>
          </p:nvPicPr>
          <p:blipFill>
            <a:blip r:embed="rId20" cstate="print"/>
            <a:srcRect/>
            <a:stretch>
              <a:fillRect/>
            </a:stretch>
          </p:blipFill>
          <p:spPr bwMode="auto">
            <a:xfrm>
              <a:off x="2425283" y="4891345"/>
              <a:ext cx="808240" cy="324843"/>
            </a:xfrm>
            <a:prstGeom prst="rect">
              <a:avLst/>
            </a:prstGeom>
            <a:noFill/>
            <a:ln w="9525">
              <a:noFill/>
              <a:miter lim="800000"/>
              <a:headEnd/>
              <a:tailEnd/>
            </a:ln>
          </p:spPr>
        </p:pic>
      </p:grpSp>
    </p:spTree>
    <p:extLst>
      <p:ext uri="{BB962C8B-B14F-4D97-AF65-F5344CB8AC3E}">
        <p14:creationId xmlns:p14="http://schemas.microsoft.com/office/powerpoint/2010/main" val="107051504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43044445"/>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to measure</a:t>
            </a:r>
            <a:endParaRPr lang="en-US" dirty="0"/>
          </a:p>
        </p:txBody>
      </p:sp>
      <p:sp>
        <p:nvSpPr>
          <p:cNvPr id="3" name="TextBox 2"/>
          <p:cNvSpPr txBox="1"/>
          <p:nvPr/>
        </p:nvSpPr>
        <p:spPr>
          <a:xfrm>
            <a:off x="3657600" y="2743200"/>
            <a:ext cx="1892506" cy="646331"/>
          </a:xfrm>
          <a:prstGeom prst="rect">
            <a:avLst/>
          </a:prstGeom>
          <a:noFill/>
        </p:spPr>
        <p:txBody>
          <a:bodyPr wrap="none" rtlCol="0">
            <a:spAutoFit/>
          </a:bodyPr>
          <a:lstStyle/>
          <a:p>
            <a:r>
              <a:rPr lang="en-US" dirty="0" smtClean="0"/>
              <a:t>Mean vs Sum</a:t>
            </a:r>
          </a:p>
          <a:p>
            <a:r>
              <a:rPr lang="en-US" dirty="0" smtClean="0"/>
              <a:t>Cell cycle example</a:t>
            </a:r>
            <a:endParaRPr lang="en-US" dirty="0"/>
          </a:p>
        </p:txBody>
      </p:sp>
    </p:spTree>
    <p:extLst>
      <p:ext uri="{BB962C8B-B14F-4D97-AF65-F5344CB8AC3E}">
        <p14:creationId xmlns:p14="http://schemas.microsoft.com/office/powerpoint/2010/main" val="1764158673"/>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5292080" y="2077638"/>
            <a:ext cx="3724672" cy="3799634"/>
            <a:chOff x="5239816" y="1556792"/>
            <a:chExt cx="3724672" cy="3799634"/>
          </a:xfrm>
        </p:grpSpPr>
        <p:grpSp>
          <p:nvGrpSpPr>
            <p:cNvPr id="3" name="Group 2"/>
            <p:cNvGrpSpPr/>
            <p:nvPr/>
          </p:nvGrpSpPr>
          <p:grpSpPr>
            <a:xfrm>
              <a:off x="5239816" y="1556792"/>
              <a:ext cx="3724672" cy="3799634"/>
              <a:chOff x="3923928" y="1052736"/>
              <a:chExt cx="4876800" cy="4876800"/>
            </a:xfrm>
          </p:grpSpPr>
          <p:pic>
            <p:nvPicPr>
              <p:cNvPr id="17" name="Picture 6"/>
              <p:cNvPicPr>
                <a:picLocks noChangeAspect="1" noChangeArrowheads="1"/>
              </p:cNvPicPr>
              <p:nvPr/>
            </p:nvPicPr>
            <p:blipFill>
              <a:blip r:embed="rId3" cstate="print"/>
              <a:srcRect/>
              <a:stretch>
                <a:fillRect/>
              </a:stretch>
            </p:blipFill>
            <p:spPr bwMode="auto">
              <a:xfrm>
                <a:off x="3923928" y="1052736"/>
                <a:ext cx="4876800" cy="4876800"/>
              </a:xfrm>
              <a:prstGeom prst="rect">
                <a:avLst/>
              </a:prstGeom>
              <a:ln>
                <a:solidFill>
                  <a:schemeClr val="tx2"/>
                </a:solidFill>
              </a:ln>
              <a:effectLst>
                <a:outerShdw blurRad="177800" dist="76200" dir="2700000" algn="tl" rotWithShape="0">
                  <a:srgbClr val="333333">
                    <a:alpha val="43000"/>
                  </a:srgbClr>
                </a:outerShdw>
              </a:effectLst>
            </p:spPr>
          </p:pic>
          <p:sp>
            <p:nvSpPr>
              <p:cNvPr id="18" name="Rectangle 17"/>
              <p:cNvSpPr/>
              <p:nvPr/>
            </p:nvSpPr>
            <p:spPr>
              <a:xfrm>
                <a:off x="6781419" y="2124291"/>
                <a:ext cx="1785950" cy="2000264"/>
              </a:xfrm>
              <a:prstGeom prst="rect">
                <a:avLst/>
              </a:prstGeom>
              <a:noFill/>
              <a:ln>
                <a:noFill/>
              </a:ln>
              <a:effectLst>
                <a:glow rad="63500">
                  <a:schemeClr val="accent1">
                    <a:alpha val="45000"/>
                    <a:satMod val="120000"/>
                  </a:schemeClr>
                </a:glow>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solidFill>
                    <a:schemeClr val="tx1"/>
                  </a:solidFill>
                </a:endParaRPr>
              </a:p>
            </p:txBody>
          </p:sp>
        </p:grpSp>
        <p:sp>
          <p:nvSpPr>
            <p:cNvPr id="4" name="Oval 3"/>
            <p:cNvSpPr/>
            <p:nvPr/>
          </p:nvSpPr>
          <p:spPr bwMode="auto">
            <a:xfrm>
              <a:off x="7793310" y="3259584"/>
              <a:ext cx="72008" cy="72008"/>
            </a:xfrm>
            <a:prstGeom prst="ellipse">
              <a:avLst/>
            </a:prstGeom>
            <a:solidFill>
              <a:srgbClr val="0000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07" charset="0"/>
              </a:endParaRPr>
            </a:p>
          </p:txBody>
        </p:sp>
        <p:sp>
          <p:nvSpPr>
            <p:cNvPr id="43" name="Oval 42"/>
            <p:cNvSpPr/>
            <p:nvPr/>
          </p:nvSpPr>
          <p:spPr bwMode="auto">
            <a:xfrm>
              <a:off x="7772102" y="3155826"/>
              <a:ext cx="72008" cy="72008"/>
            </a:xfrm>
            <a:prstGeom prst="ellipse">
              <a:avLst/>
            </a:prstGeom>
            <a:solidFill>
              <a:srgbClr val="0000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07" charset="0"/>
              </a:endParaRPr>
            </a:p>
          </p:txBody>
        </p:sp>
        <p:sp>
          <p:nvSpPr>
            <p:cNvPr id="44" name="Oval 43"/>
            <p:cNvSpPr/>
            <p:nvPr/>
          </p:nvSpPr>
          <p:spPr bwMode="auto">
            <a:xfrm>
              <a:off x="7822902" y="3365500"/>
              <a:ext cx="72008" cy="72008"/>
            </a:xfrm>
            <a:prstGeom prst="ellipse">
              <a:avLst/>
            </a:prstGeom>
            <a:solidFill>
              <a:srgbClr val="0000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07" charset="0"/>
              </a:endParaRPr>
            </a:p>
          </p:txBody>
        </p:sp>
        <p:sp>
          <p:nvSpPr>
            <p:cNvPr id="45" name="Oval 44"/>
            <p:cNvSpPr/>
            <p:nvPr/>
          </p:nvSpPr>
          <p:spPr bwMode="auto">
            <a:xfrm>
              <a:off x="7784802" y="3024510"/>
              <a:ext cx="72008" cy="72008"/>
            </a:xfrm>
            <a:prstGeom prst="ellipse">
              <a:avLst/>
            </a:prstGeom>
            <a:solidFill>
              <a:srgbClr val="0000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07" charset="0"/>
              </a:endParaRPr>
            </a:p>
          </p:txBody>
        </p:sp>
        <p:sp>
          <p:nvSpPr>
            <p:cNvPr id="47" name="Oval 46"/>
            <p:cNvSpPr/>
            <p:nvPr/>
          </p:nvSpPr>
          <p:spPr bwMode="auto">
            <a:xfrm>
              <a:off x="7617544" y="3244726"/>
              <a:ext cx="72008" cy="72008"/>
            </a:xfrm>
            <a:prstGeom prst="ellipse">
              <a:avLst/>
            </a:prstGeom>
            <a:solidFill>
              <a:srgbClr val="0000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07" charset="0"/>
              </a:endParaRPr>
            </a:p>
          </p:txBody>
        </p:sp>
        <p:sp>
          <p:nvSpPr>
            <p:cNvPr id="48" name="Oval 47"/>
            <p:cNvSpPr/>
            <p:nvPr/>
          </p:nvSpPr>
          <p:spPr bwMode="auto">
            <a:xfrm>
              <a:off x="7964760" y="3234184"/>
              <a:ext cx="72008" cy="72008"/>
            </a:xfrm>
            <a:prstGeom prst="ellipse">
              <a:avLst/>
            </a:prstGeom>
            <a:solidFill>
              <a:srgbClr val="0000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07" charset="0"/>
              </a:endParaRPr>
            </a:p>
          </p:txBody>
        </p:sp>
        <p:cxnSp>
          <p:nvCxnSpPr>
            <p:cNvPr id="49" name="Straight Arrow Connector 48"/>
            <p:cNvCxnSpPr/>
            <p:nvPr/>
          </p:nvCxnSpPr>
          <p:spPr bwMode="auto">
            <a:xfrm>
              <a:off x="7020272" y="2924944"/>
              <a:ext cx="559172" cy="203324"/>
            </a:xfrm>
            <a:prstGeom prst="straightConnector1">
              <a:avLst/>
            </a:prstGeom>
            <a:solidFill>
              <a:schemeClr val="accent1"/>
            </a:solidFill>
            <a:ln w="28575" cap="flat" cmpd="sng" algn="ctr">
              <a:solidFill>
                <a:srgbClr val="72AD46"/>
              </a:solidFill>
              <a:prstDash val="solid"/>
              <a:round/>
              <a:headEnd type="none" w="med" len="med"/>
              <a:tailEnd type="arrow"/>
            </a:ln>
            <a:effectLst/>
          </p:spPr>
        </p:cxnSp>
      </p:grpSp>
      <p:graphicFrame>
        <p:nvGraphicFramePr>
          <p:cNvPr id="2" name="Diagram 1"/>
          <p:cNvGraphicFramePr/>
          <p:nvPr>
            <p:extLst>
              <p:ext uri="{D42A27DB-BD31-4B8C-83A1-F6EECF244321}">
                <p14:modId xmlns:p14="http://schemas.microsoft.com/office/powerpoint/2010/main" val="2210918940"/>
              </p:ext>
            </p:extLst>
          </p:nvPr>
        </p:nvGraphicFramePr>
        <p:xfrm>
          <a:off x="0" y="548680"/>
          <a:ext cx="6156176" cy="468052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7" name="TextBox 6"/>
          <p:cNvSpPr txBox="1"/>
          <p:nvPr/>
        </p:nvSpPr>
        <p:spPr>
          <a:xfrm>
            <a:off x="-1872208" y="1700808"/>
            <a:ext cx="1872208" cy="958756"/>
          </a:xfrm>
          <a:prstGeom prst="rect">
            <a:avLst/>
          </a:prstGeom>
          <a:noFill/>
        </p:spPr>
        <p:txBody>
          <a:bodyPr wrap="square" rtlCol="0">
            <a:normAutofit fontScale="77500" lnSpcReduction="20000"/>
          </a:bodyPr>
          <a:lstStyle/>
          <a:p>
            <a:r>
              <a:rPr lang="en-US" u="sng" dirty="0" smtClean="0">
                <a:solidFill>
                  <a:srgbClr val="72AD46"/>
                </a:solidFill>
              </a:rPr>
              <a:t>Report to microscope:</a:t>
            </a:r>
          </a:p>
          <a:p>
            <a:r>
              <a:rPr lang="en-US" dirty="0" smtClean="0">
                <a:solidFill>
                  <a:srgbClr val="72AD46"/>
                </a:solidFill>
              </a:rPr>
              <a:t>- Object coordinates</a:t>
            </a:r>
          </a:p>
          <a:p>
            <a:r>
              <a:rPr lang="en-US" dirty="0" smtClean="0">
                <a:solidFill>
                  <a:srgbClr val="72AD46"/>
                </a:solidFill>
              </a:rPr>
              <a:t>- Laser intensity</a:t>
            </a:r>
          </a:p>
          <a:p>
            <a:r>
              <a:rPr lang="en-US" dirty="0" smtClean="0">
                <a:solidFill>
                  <a:srgbClr val="72AD46"/>
                </a:solidFill>
              </a:rPr>
              <a:t>- Exposure time</a:t>
            </a:r>
          </a:p>
          <a:p>
            <a:r>
              <a:rPr lang="en-US" dirty="0" smtClean="0">
                <a:solidFill>
                  <a:srgbClr val="72AD46"/>
                </a:solidFill>
              </a:rPr>
              <a:t>- …</a:t>
            </a:r>
          </a:p>
        </p:txBody>
      </p:sp>
      <p:pic>
        <p:nvPicPr>
          <p:cNvPr id="8" name="Picture 7"/>
          <p:cNvPicPr>
            <a:picLocks noChangeAspect="1"/>
          </p:cNvPicPr>
          <p:nvPr/>
        </p:nvPicPr>
        <p:blipFill>
          <a:blip r:embed="rId9"/>
          <a:stretch>
            <a:fillRect/>
          </a:stretch>
        </p:blipFill>
        <p:spPr>
          <a:xfrm>
            <a:off x="9612560" y="1340768"/>
            <a:ext cx="2022996" cy="408072"/>
          </a:xfrm>
          <a:prstGeom prst="rect">
            <a:avLst/>
          </a:prstGeom>
        </p:spPr>
      </p:pic>
      <p:pic>
        <p:nvPicPr>
          <p:cNvPr id="9" name="Picture 8"/>
          <p:cNvPicPr>
            <a:picLocks noChangeAspect="1"/>
          </p:cNvPicPr>
          <p:nvPr/>
        </p:nvPicPr>
        <p:blipFill>
          <a:blip r:embed="rId10"/>
          <a:stretch>
            <a:fillRect/>
          </a:stretch>
        </p:blipFill>
        <p:spPr>
          <a:xfrm>
            <a:off x="9972600" y="2924944"/>
            <a:ext cx="1695624" cy="665533"/>
          </a:xfrm>
          <a:prstGeom prst="rect">
            <a:avLst/>
          </a:prstGeom>
        </p:spPr>
      </p:pic>
      <p:sp>
        <p:nvSpPr>
          <p:cNvPr id="10" name="Rectangle 96"/>
          <p:cNvSpPr>
            <a:spLocks noChangeArrowheads="1"/>
          </p:cNvSpPr>
          <p:nvPr/>
        </p:nvSpPr>
        <p:spPr bwMode="auto">
          <a:xfrm>
            <a:off x="12576" y="217463"/>
            <a:ext cx="9023920" cy="40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r>
              <a:rPr lang="en-GB" sz="2000" dirty="0" smtClean="0">
                <a:solidFill>
                  <a:schemeClr val="accent1"/>
                </a:solidFill>
                <a:latin typeface="Comic Sans MS" charset="0"/>
              </a:rPr>
              <a:t>Microscopy automation for FCS</a:t>
            </a:r>
            <a:r>
              <a:rPr lang="en-GB" sz="2000" dirty="0">
                <a:solidFill>
                  <a:schemeClr val="accent1"/>
                </a:solidFill>
                <a:latin typeface="Comic Sans MS" charset="0"/>
              </a:rPr>
              <a:t> </a:t>
            </a:r>
            <a:r>
              <a:rPr lang="en-GB" sz="2000" dirty="0" smtClean="0">
                <a:solidFill>
                  <a:schemeClr val="accent1"/>
                </a:solidFill>
                <a:latin typeface="Comic Sans MS" charset="0"/>
              </a:rPr>
              <a:t>on chromatin binding factors</a:t>
            </a:r>
            <a:endParaRPr lang="en-GB" sz="2000" dirty="0">
              <a:solidFill>
                <a:schemeClr val="accent1"/>
              </a:solidFill>
              <a:latin typeface="Comic Sans MS" charset="0"/>
            </a:endParaRPr>
          </a:p>
        </p:txBody>
      </p:sp>
      <p:sp>
        <p:nvSpPr>
          <p:cNvPr id="30" name="TextBox 29"/>
          <p:cNvSpPr txBox="1"/>
          <p:nvPr/>
        </p:nvSpPr>
        <p:spPr>
          <a:xfrm>
            <a:off x="9324528" y="2708920"/>
            <a:ext cx="2304256" cy="648072"/>
          </a:xfrm>
          <a:prstGeom prst="rect">
            <a:avLst/>
          </a:prstGeom>
          <a:noFill/>
        </p:spPr>
        <p:txBody>
          <a:bodyPr wrap="square" rtlCol="0">
            <a:normAutofit fontScale="85000" lnSpcReduction="10000"/>
          </a:bodyPr>
          <a:lstStyle/>
          <a:p>
            <a:r>
              <a:rPr lang="en-US" u="sng" dirty="0" smtClean="0">
                <a:solidFill>
                  <a:srgbClr val="72AD46"/>
                </a:solidFill>
              </a:rPr>
              <a:t>Notify analysis software:</a:t>
            </a:r>
            <a:endParaRPr lang="en-US" u="sng" dirty="0">
              <a:solidFill>
                <a:srgbClr val="72AD46"/>
              </a:solidFill>
            </a:endParaRPr>
          </a:p>
          <a:p>
            <a:r>
              <a:rPr lang="en-US" dirty="0" smtClean="0">
                <a:solidFill>
                  <a:srgbClr val="72AD46"/>
                </a:solidFill>
              </a:rPr>
              <a:t>- path to images</a:t>
            </a:r>
          </a:p>
        </p:txBody>
      </p:sp>
      <p:sp>
        <p:nvSpPr>
          <p:cNvPr id="31" name="Line 105"/>
          <p:cNvSpPr>
            <a:spLocks noChangeShapeType="1"/>
          </p:cNvSpPr>
          <p:nvPr/>
        </p:nvSpPr>
        <p:spPr bwMode="auto">
          <a:xfrm>
            <a:off x="533400" y="692696"/>
            <a:ext cx="815340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ln>
                <a:solidFill>
                  <a:srgbClr val="000000"/>
                </a:solidFill>
              </a:ln>
            </a:endParaRPr>
          </a:p>
        </p:txBody>
      </p:sp>
      <p:sp>
        <p:nvSpPr>
          <p:cNvPr id="12" name="TextBox 11"/>
          <p:cNvSpPr txBox="1"/>
          <p:nvPr/>
        </p:nvSpPr>
        <p:spPr>
          <a:xfrm>
            <a:off x="2259894" y="4365104"/>
            <a:ext cx="583914" cy="338554"/>
          </a:xfrm>
          <a:prstGeom prst="rect">
            <a:avLst/>
          </a:prstGeom>
          <a:noFill/>
        </p:spPr>
        <p:txBody>
          <a:bodyPr wrap="none" rtlCol="0">
            <a:spAutoFit/>
          </a:bodyPr>
          <a:lstStyle/>
          <a:p>
            <a:r>
              <a:rPr lang="en-US" sz="1600" dirty="0">
                <a:solidFill>
                  <a:srgbClr val="72AD46"/>
                </a:solidFill>
              </a:rPr>
              <a:t>{</a:t>
            </a:r>
            <a:r>
              <a:rPr lang="en-US" sz="1600" dirty="0" err="1" smtClean="0">
                <a:solidFill>
                  <a:srgbClr val="72AD46"/>
                </a:solidFill>
              </a:rPr>
              <a:t>x,y</a:t>
            </a:r>
            <a:r>
              <a:rPr lang="en-US" sz="1600" dirty="0">
                <a:solidFill>
                  <a:srgbClr val="72AD46"/>
                </a:solidFill>
              </a:rPr>
              <a:t>}</a:t>
            </a:r>
          </a:p>
        </p:txBody>
      </p:sp>
      <p:sp>
        <p:nvSpPr>
          <p:cNvPr id="13" name="TextBox 12"/>
          <p:cNvSpPr txBox="1"/>
          <p:nvPr/>
        </p:nvSpPr>
        <p:spPr>
          <a:xfrm>
            <a:off x="1835696" y="2060848"/>
            <a:ext cx="2376264" cy="576064"/>
          </a:xfrm>
          <a:prstGeom prst="rect">
            <a:avLst/>
          </a:prstGeom>
          <a:noFill/>
        </p:spPr>
        <p:txBody>
          <a:bodyPr wrap="square" rtlCol="0">
            <a:noAutofit/>
          </a:bodyPr>
          <a:lstStyle/>
          <a:p>
            <a:r>
              <a:rPr lang="en-US" sz="1800" dirty="0" smtClean="0">
                <a:solidFill>
                  <a:srgbClr val="72AD46"/>
                </a:solidFill>
              </a:rPr>
              <a:t>Leica Sp5 &amp; FCCS</a:t>
            </a:r>
          </a:p>
          <a:p>
            <a:r>
              <a:rPr lang="en-US" sz="1200" dirty="0" smtClean="0">
                <a:solidFill>
                  <a:srgbClr val="72AD46"/>
                </a:solidFill>
              </a:rPr>
              <a:t>(CAM Interface)</a:t>
            </a:r>
            <a:endParaRPr lang="en-US" sz="1200" dirty="0">
              <a:solidFill>
                <a:srgbClr val="72AD46"/>
              </a:solidFill>
            </a:endParaRPr>
          </a:p>
        </p:txBody>
      </p:sp>
      <p:sp>
        <p:nvSpPr>
          <p:cNvPr id="58" name="TextBox 57"/>
          <p:cNvSpPr txBox="1"/>
          <p:nvPr/>
        </p:nvSpPr>
        <p:spPr>
          <a:xfrm>
            <a:off x="3131840" y="3068960"/>
            <a:ext cx="1224136" cy="432048"/>
          </a:xfrm>
          <a:prstGeom prst="rect">
            <a:avLst/>
          </a:prstGeom>
          <a:noFill/>
        </p:spPr>
        <p:txBody>
          <a:bodyPr wrap="square" rtlCol="0">
            <a:noAutofit/>
          </a:bodyPr>
          <a:lstStyle/>
          <a:p>
            <a:r>
              <a:rPr lang="en-US" sz="1800" dirty="0" err="1" smtClean="0">
                <a:solidFill>
                  <a:srgbClr val="FF6600"/>
                </a:solidFill>
              </a:rPr>
              <a:t>Micropilot</a:t>
            </a:r>
            <a:endParaRPr lang="en-US" sz="1800" dirty="0">
              <a:solidFill>
                <a:srgbClr val="FF6600"/>
              </a:solidFill>
            </a:endParaRPr>
          </a:p>
        </p:txBody>
      </p:sp>
      <p:grpSp>
        <p:nvGrpSpPr>
          <p:cNvPr id="36" name="Group 58"/>
          <p:cNvGrpSpPr/>
          <p:nvPr/>
        </p:nvGrpSpPr>
        <p:grpSpPr>
          <a:xfrm>
            <a:off x="35956" y="4869160"/>
            <a:ext cx="2303796" cy="688098"/>
            <a:chOff x="391924" y="2760133"/>
            <a:chExt cx="5059264" cy="1511102"/>
          </a:xfrm>
        </p:grpSpPr>
        <p:sp>
          <p:nvSpPr>
            <p:cNvPr id="37" name="Line 5"/>
            <p:cNvSpPr>
              <a:spLocks noChangeShapeType="1"/>
            </p:cNvSpPr>
            <p:nvPr/>
          </p:nvSpPr>
          <p:spPr bwMode="auto">
            <a:xfrm flipH="1">
              <a:off x="1417351" y="2880783"/>
              <a:ext cx="0" cy="1247775"/>
            </a:xfrm>
            <a:prstGeom prst="line">
              <a:avLst/>
            </a:prstGeom>
            <a:noFill/>
            <a:ln w="19050">
              <a:solidFill>
                <a:schemeClr val="tx1"/>
              </a:solidFill>
              <a:round/>
              <a:headEnd type="triangle" w="med" len="med"/>
              <a:tailEnd/>
            </a:ln>
          </p:spPr>
          <p:txBody>
            <a:bodyPr>
              <a:spAutoFit/>
            </a:bodyPr>
            <a:lstStyle/>
            <a:p>
              <a:endParaRPr lang="de-DE"/>
            </a:p>
          </p:txBody>
        </p:sp>
        <p:sp>
          <p:nvSpPr>
            <p:cNvPr id="38" name="Line 6"/>
            <p:cNvSpPr>
              <a:spLocks noChangeShapeType="1"/>
            </p:cNvSpPr>
            <p:nvPr/>
          </p:nvSpPr>
          <p:spPr bwMode="auto">
            <a:xfrm>
              <a:off x="1417351" y="4119033"/>
              <a:ext cx="3694112" cy="7938"/>
            </a:xfrm>
            <a:prstGeom prst="line">
              <a:avLst/>
            </a:prstGeom>
            <a:noFill/>
            <a:ln w="19050">
              <a:solidFill>
                <a:schemeClr val="tx1"/>
              </a:solidFill>
              <a:round/>
              <a:headEnd/>
              <a:tailEnd type="triangle" w="med" len="med"/>
            </a:ln>
          </p:spPr>
          <p:txBody>
            <a:bodyPr>
              <a:spAutoFit/>
            </a:bodyPr>
            <a:lstStyle/>
            <a:p>
              <a:endParaRPr lang="de-DE"/>
            </a:p>
          </p:txBody>
        </p:sp>
        <p:sp>
          <p:nvSpPr>
            <p:cNvPr id="39" name="Freeform 7"/>
            <p:cNvSpPr>
              <a:spLocks/>
            </p:cNvSpPr>
            <p:nvPr/>
          </p:nvSpPr>
          <p:spPr bwMode="auto">
            <a:xfrm>
              <a:off x="1426876" y="3163358"/>
              <a:ext cx="3438525" cy="846138"/>
            </a:xfrm>
            <a:custGeom>
              <a:avLst/>
              <a:gdLst>
                <a:gd name="T0" fmla="*/ 91622 w 3828"/>
                <a:gd name="T1" fmla="*/ 457038 h 548"/>
                <a:gd name="T2" fmla="*/ 194023 w 3828"/>
                <a:gd name="T3" fmla="*/ 540417 h 548"/>
                <a:gd name="T4" fmla="*/ 371878 w 3828"/>
                <a:gd name="T5" fmla="*/ 373659 h 548"/>
                <a:gd name="T6" fmla="*/ 468890 w 3828"/>
                <a:gd name="T7" fmla="*/ 466302 h 548"/>
                <a:gd name="T8" fmla="*/ 495838 w 3828"/>
                <a:gd name="T9" fmla="*/ 475567 h 548"/>
                <a:gd name="T10" fmla="*/ 571291 w 3828"/>
                <a:gd name="T11" fmla="*/ 373659 h 548"/>
                <a:gd name="T12" fmla="*/ 759925 w 3828"/>
                <a:gd name="T13" fmla="*/ 642324 h 548"/>
                <a:gd name="T14" fmla="*/ 808431 w 3828"/>
                <a:gd name="T15" fmla="*/ 568209 h 548"/>
                <a:gd name="T16" fmla="*/ 878495 w 3828"/>
                <a:gd name="T17" fmla="*/ 419981 h 548"/>
                <a:gd name="T18" fmla="*/ 910832 w 3828"/>
                <a:gd name="T19" fmla="*/ 438509 h 548"/>
                <a:gd name="T20" fmla="*/ 948559 w 3828"/>
                <a:gd name="T21" fmla="*/ 457038 h 548"/>
                <a:gd name="T22" fmla="*/ 1002454 w 3828"/>
                <a:gd name="T23" fmla="*/ 484831 h 548"/>
                <a:gd name="T24" fmla="*/ 1094076 w 3828"/>
                <a:gd name="T25" fmla="*/ 494095 h 548"/>
                <a:gd name="T26" fmla="*/ 1191088 w 3828"/>
                <a:gd name="T27" fmla="*/ 762759 h 548"/>
                <a:gd name="T28" fmla="*/ 1266541 w 3828"/>
                <a:gd name="T29" fmla="*/ 772024 h 548"/>
                <a:gd name="T30" fmla="*/ 1358164 w 3828"/>
                <a:gd name="T31" fmla="*/ 818345 h 548"/>
                <a:gd name="T32" fmla="*/ 1412059 w 3828"/>
                <a:gd name="T33" fmla="*/ 772024 h 548"/>
                <a:gd name="T34" fmla="*/ 1476733 w 3828"/>
                <a:gd name="T35" fmla="*/ 799817 h 548"/>
                <a:gd name="T36" fmla="*/ 1584524 w 3828"/>
                <a:gd name="T37" fmla="*/ 679381 h 548"/>
                <a:gd name="T38" fmla="*/ 1643809 w 3828"/>
                <a:gd name="T39" fmla="*/ 827609 h 548"/>
                <a:gd name="T40" fmla="*/ 1821664 w 3828"/>
                <a:gd name="T41" fmla="*/ 614531 h 548"/>
                <a:gd name="T42" fmla="*/ 1902507 w 3828"/>
                <a:gd name="T43" fmla="*/ 790552 h 548"/>
                <a:gd name="T44" fmla="*/ 1961792 w 3828"/>
                <a:gd name="T45" fmla="*/ 799817 h 548"/>
                <a:gd name="T46" fmla="*/ 2031856 w 3828"/>
                <a:gd name="T47" fmla="*/ 697909 h 548"/>
                <a:gd name="T48" fmla="*/ 2074972 w 3828"/>
                <a:gd name="T49" fmla="*/ 772024 h 548"/>
                <a:gd name="T50" fmla="*/ 2155815 w 3828"/>
                <a:gd name="T51" fmla="*/ 744231 h 548"/>
                <a:gd name="T52" fmla="*/ 2263606 w 3828"/>
                <a:gd name="T53" fmla="*/ 781288 h 548"/>
                <a:gd name="T54" fmla="*/ 2317501 w 3828"/>
                <a:gd name="T55" fmla="*/ 827609 h 548"/>
                <a:gd name="T56" fmla="*/ 2409124 w 3828"/>
                <a:gd name="T57" fmla="*/ 725702 h 548"/>
                <a:gd name="T58" fmla="*/ 2500746 w 3828"/>
                <a:gd name="T59" fmla="*/ 271752 h 548"/>
                <a:gd name="T60" fmla="*/ 2565420 w 3828"/>
                <a:gd name="T61" fmla="*/ 95731 h 548"/>
                <a:gd name="T62" fmla="*/ 2624705 w 3828"/>
                <a:gd name="T63" fmla="*/ 188374 h 548"/>
                <a:gd name="T64" fmla="*/ 2732496 w 3828"/>
                <a:gd name="T65" fmla="*/ 40145 h 548"/>
                <a:gd name="T66" fmla="*/ 2861845 w 3828"/>
                <a:gd name="T67" fmla="*/ 114260 h 548"/>
                <a:gd name="T68" fmla="*/ 2926519 w 3828"/>
                <a:gd name="T69" fmla="*/ 123524 h 548"/>
                <a:gd name="T70" fmla="*/ 2991193 w 3828"/>
                <a:gd name="T71" fmla="*/ 169845 h 548"/>
                <a:gd name="T72" fmla="*/ 3066647 w 3828"/>
                <a:gd name="T73" fmla="*/ 95731 h 548"/>
                <a:gd name="T74" fmla="*/ 3163659 w 3828"/>
                <a:gd name="T75" fmla="*/ 114260 h 548"/>
                <a:gd name="T76" fmla="*/ 3222944 w 3828"/>
                <a:gd name="T77" fmla="*/ 58674 h 548"/>
                <a:gd name="T78" fmla="*/ 3255281 w 3828"/>
                <a:gd name="T79" fmla="*/ 21617 h 548"/>
                <a:gd name="T80" fmla="*/ 3282228 w 3828"/>
                <a:gd name="T81" fmla="*/ 30881 h 548"/>
                <a:gd name="T82" fmla="*/ 3357682 w 3828"/>
                <a:gd name="T83" fmla="*/ 77202 h 548"/>
                <a:gd name="T84" fmla="*/ 3411577 w 3828"/>
                <a:gd name="T85" fmla="*/ 86467 h 548"/>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3828"/>
                <a:gd name="T130" fmla="*/ 0 h 548"/>
                <a:gd name="T131" fmla="*/ 3828 w 3828"/>
                <a:gd name="T132" fmla="*/ 548 h 548"/>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3828" h="548">
                  <a:moveTo>
                    <a:pt x="0" y="338"/>
                  </a:moveTo>
                  <a:cubicBezTo>
                    <a:pt x="36" y="331"/>
                    <a:pt x="76" y="325"/>
                    <a:pt x="102" y="296"/>
                  </a:cubicBezTo>
                  <a:cubicBezTo>
                    <a:pt x="153" y="239"/>
                    <a:pt x="103" y="276"/>
                    <a:pt x="144" y="248"/>
                  </a:cubicBezTo>
                  <a:cubicBezTo>
                    <a:pt x="175" y="279"/>
                    <a:pt x="183" y="328"/>
                    <a:pt x="216" y="350"/>
                  </a:cubicBezTo>
                  <a:cubicBezTo>
                    <a:pt x="260" y="335"/>
                    <a:pt x="270" y="331"/>
                    <a:pt x="324" y="326"/>
                  </a:cubicBezTo>
                  <a:cubicBezTo>
                    <a:pt x="354" y="296"/>
                    <a:pt x="390" y="278"/>
                    <a:pt x="414" y="242"/>
                  </a:cubicBezTo>
                  <a:cubicBezTo>
                    <a:pt x="439" y="267"/>
                    <a:pt x="450" y="294"/>
                    <a:pt x="480" y="314"/>
                  </a:cubicBezTo>
                  <a:cubicBezTo>
                    <a:pt x="494" y="310"/>
                    <a:pt x="509" y="309"/>
                    <a:pt x="522" y="302"/>
                  </a:cubicBezTo>
                  <a:cubicBezTo>
                    <a:pt x="528" y="298"/>
                    <a:pt x="527" y="283"/>
                    <a:pt x="534" y="284"/>
                  </a:cubicBezTo>
                  <a:cubicBezTo>
                    <a:pt x="544" y="286"/>
                    <a:pt x="545" y="301"/>
                    <a:pt x="552" y="308"/>
                  </a:cubicBezTo>
                  <a:cubicBezTo>
                    <a:pt x="557" y="313"/>
                    <a:pt x="564" y="316"/>
                    <a:pt x="570" y="320"/>
                  </a:cubicBezTo>
                  <a:cubicBezTo>
                    <a:pt x="608" y="295"/>
                    <a:pt x="595" y="256"/>
                    <a:pt x="636" y="242"/>
                  </a:cubicBezTo>
                  <a:cubicBezTo>
                    <a:pt x="666" y="250"/>
                    <a:pt x="671" y="267"/>
                    <a:pt x="696" y="284"/>
                  </a:cubicBezTo>
                  <a:cubicBezTo>
                    <a:pt x="733" y="340"/>
                    <a:pt x="781" y="394"/>
                    <a:pt x="846" y="416"/>
                  </a:cubicBezTo>
                  <a:cubicBezTo>
                    <a:pt x="858" y="414"/>
                    <a:pt x="871" y="415"/>
                    <a:pt x="882" y="410"/>
                  </a:cubicBezTo>
                  <a:cubicBezTo>
                    <a:pt x="895" y="403"/>
                    <a:pt x="896" y="378"/>
                    <a:pt x="900" y="368"/>
                  </a:cubicBezTo>
                  <a:cubicBezTo>
                    <a:pt x="915" y="327"/>
                    <a:pt x="924" y="293"/>
                    <a:pt x="960" y="266"/>
                  </a:cubicBezTo>
                  <a:cubicBezTo>
                    <a:pt x="966" y="268"/>
                    <a:pt x="972" y="272"/>
                    <a:pt x="978" y="272"/>
                  </a:cubicBezTo>
                  <a:cubicBezTo>
                    <a:pt x="988" y="272"/>
                    <a:pt x="998" y="263"/>
                    <a:pt x="1008" y="266"/>
                  </a:cubicBezTo>
                  <a:cubicBezTo>
                    <a:pt x="1014" y="268"/>
                    <a:pt x="1011" y="278"/>
                    <a:pt x="1014" y="284"/>
                  </a:cubicBezTo>
                  <a:cubicBezTo>
                    <a:pt x="1017" y="290"/>
                    <a:pt x="1022" y="296"/>
                    <a:pt x="1026" y="302"/>
                  </a:cubicBezTo>
                  <a:cubicBezTo>
                    <a:pt x="1036" y="300"/>
                    <a:pt x="1047" y="301"/>
                    <a:pt x="1056" y="296"/>
                  </a:cubicBezTo>
                  <a:cubicBezTo>
                    <a:pt x="1092" y="278"/>
                    <a:pt x="1054" y="268"/>
                    <a:pt x="1098" y="290"/>
                  </a:cubicBezTo>
                  <a:cubicBezTo>
                    <a:pt x="1104" y="298"/>
                    <a:pt x="1107" y="310"/>
                    <a:pt x="1116" y="314"/>
                  </a:cubicBezTo>
                  <a:cubicBezTo>
                    <a:pt x="1136" y="322"/>
                    <a:pt x="1157" y="287"/>
                    <a:pt x="1170" y="278"/>
                  </a:cubicBezTo>
                  <a:cubicBezTo>
                    <a:pt x="1194" y="286"/>
                    <a:pt x="1200" y="302"/>
                    <a:pt x="1218" y="320"/>
                  </a:cubicBezTo>
                  <a:cubicBezTo>
                    <a:pt x="1235" y="387"/>
                    <a:pt x="1275" y="442"/>
                    <a:pt x="1296" y="506"/>
                  </a:cubicBezTo>
                  <a:cubicBezTo>
                    <a:pt x="1306" y="502"/>
                    <a:pt x="1317" y="500"/>
                    <a:pt x="1326" y="494"/>
                  </a:cubicBezTo>
                  <a:cubicBezTo>
                    <a:pt x="1373" y="460"/>
                    <a:pt x="1303" y="488"/>
                    <a:pt x="1356" y="470"/>
                  </a:cubicBezTo>
                  <a:cubicBezTo>
                    <a:pt x="1388" y="502"/>
                    <a:pt x="1361" y="510"/>
                    <a:pt x="1410" y="500"/>
                  </a:cubicBezTo>
                  <a:cubicBezTo>
                    <a:pt x="1430" y="480"/>
                    <a:pt x="1436" y="467"/>
                    <a:pt x="1464" y="476"/>
                  </a:cubicBezTo>
                  <a:cubicBezTo>
                    <a:pt x="1477" y="502"/>
                    <a:pt x="1488" y="514"/>
                    <a:pt x="1512" y="530"/>
                  </a:cubicBezTo>
                  <a:cubicBezTo>
                    <a:pt x="1520" y="528"/>
                    <a:pt x="1529" y="528"/>
                    <a:pt x="1536" y="524"/>
                  </a:cubicBezTo>
                  <a:cubicBezTo>
                    <a:pt x="1549" y="518"/>
                    <a:pt x="1572" y="500"/>
                    <a:pt x="1572" y="500"/>
                  </a:cubicBezTo>
                  <a:cubicBezTo>
                    <a:pt x="1582" y="502"/>
                    <a:pt x="1593" y="501"/>
                    <a:pt x="1602" y="506"/>
                  </a:cubicBezTo>
                  <a:cubicBezTo>
                    <a:pt x="1642" y="526"/>
                    <a:pt x="1596" y="530"/>
                    <a:pt x="1644" y="518"/>
                  </a:cubicBezTo>
                  <a:cubicBezTo>
                    <a:pt x="1670" y="500"/>
                    <a:pt x="1698" y="468"/>
                    <a:pt x="1728" y="458"/>
                  </a:cubicBezTo>
                  <a:cubicBezTo>
                    <a:pt x="1753" y="450"/>
                    <a:pt x="1741" y="456"/>
                    <a:pt x="1764" y="440"/>
                  </a:cubicBezTo>
                  <a:cubicBezTo>
                    <a:pt x="1778" y="461"/>
                    <a:pt x="1790" y="480"/>
                    <a:pt x="1806" y="500"/>
                  </a:cubicBezTo>
                  <a:cubicBezTo>
                    <a:pt x="1815" y="511"/>
                    <a:pt x="1830" y="536"/>
                    <a:pt x="1830" y="536"/>
                  </a:cubicBezTo>
                  <a:cubicBezTo>
                    <a:pt x="1872" y="525"/>
                    <a:pt x="1899" y="495"/>
                    <a:pt x="1938" y="482"/>
                  </a:cubicBezTo>
                  <a:cubicBezTo>
                    <a:pt x="1967" y="453"/>
                    <a:pt x="1994" y="421"/>
                    <a:pt x="2028" y="398"/>
                  </a:cubicBezTo>
                  <a:cubicBezTo>
                    <a:pt x="2054" y="415"/>
                    <a:pt x="2062" y="441"/>
                    <a:pt x="2088" y="458"/>
                  </a:cubicBezTo>
                  <a:cubicBezTo>
                    <a:pt x="2099" y="490"/>
                    <a:pt x="2090" y="471"/>
                    <a:pt x="2118" y="512"/>
                  </a:cubicBezTo>
                  <a:cubicBezTo>
                    <a:pt x="2126" y="524"/>
                    <a:pt x="2142" y="548"/>
                    <a:pt x="2142" y="548"/>
                  </a:cubicBezTo>
                  <a:cubicBezTo>
                    <a:pt x="2170" y="492"/>
                    <a:pt x="2153" y="487"/>
                    <a:pt x="2184" y="518"/>
                  </a:cubicBezTo>
                  <a:cubicBezTo>
                    <a:pt x="2216" y="507"/>
                    <a:pt x="2198" y="517"/>
                    <a:pt x="2226" y="476"/>
                  </a:cubicBezTo>
                  <a:cubicBezTo>
                    <a:pt x="2234" y="464"/>
                    <a:pt x="2262" y="452"/>
                    <a:pt x="2262" y="452"/>
                  </a:cubicBezTo>
                  <a:cubicBezTo>
                    <a:pt x="2292" y="462"/>
                    <a:pt x="2287" y="481"/>
                    <a:pt x="2292" y="512"/>
                  </a:cubicBezTo>
                  <a:cubicBezTo>
                    <a:pt x="2298" y="508"/>
                    <a:pt x="2303" y="498"/>
                    <a:pt x="2310" y="500"/>
                  </a:cubicBezTo>
                  <a:cubicBezTo>
                    <a:pt x="2324" y="503"/>
                    <a:pt x="2346" y="524"/>
                    <a:pt x="2346" y="524"/>
                  </a:cubicBezTo>
                  <a:cubicBezTo>
                    <a:pt x="2364" y="500"/>
                    <a:pt x="2373" y="491"/>
                    <a:pt x="2400" y="482"/>
                  </a:cubicBezTo>
                  <a:cubicBezTo>
                    <a:pt x="2439" y="508"/>
                    <a:pt x="2436" y="476"/>
                    <a:pt x="2472" y="464"/>
                  </a:cubicBezTo>
                  <a:cubicBezTo>
                    <a:pt x="2490" y="482"/>
                    <a:pt x="2496" y="498"/>
                    <a:pt x="2520" y="506"/>
                  </a:cubicBezTo>
                  <a:cubicBezTo>
                    <a:pt x="2564" y="491"/>
                    <a:pt x="2544" y="512"/>
                    <a:pt x="2562" y="530"/>
                  </a:cubicBezTo>
                  <a:cubicBezTo>
                    <a:pt x="2566" y="534"/>
                    <a:pt x="2574" y="534"/>
                    <a:pt x="2580" y="536"/>
                  </a:cubicBezTo>
                  <a:cubicBezTo>
                    <a:pt x="2623" y="507"/>
                    <a:pt x="2602" y="515"/>
                    <a:pt x="2640" y="506"/>
                  </a:cubicBezTo>
                  <a:cubicBezTo>
                    <a:pt x="2648" y="482"/>
                    <a:pt x="2658" y="478"/>
                    <a:pt x="2682" y="470"/>
                  </a:cubicBezTo>
                  <a:cubicBezTo>
                    <a:pt x="2711" y="412"/>
                    <a:pt x="2726" y="353"/>
                    <a:pt x="2742" y="290"/>
                  </a:cubicBezTo>
                  <a:cubicBezTo>
                    <a:pt x="2752" y="250"/>
                    <a:pt x="2771" y="215"/>
                    <a:pt x="2784" y="176"/>
                  </a:cubicBezTo>
                  <a:cubicBezTo>
                    <a:pt x="2792" y="151"/>
                    <a:pt x="2796" y="128"/>
                    <a:pt x="2808" y="104"/>
                  </a:cubicBezTo>
                  <a:cubicBezTo>
                    <a:pt x="2817" y="60"/>
                    <a:pt x="2809" y="53"/>
                    <a:pt x="2856" y="62"/>
                  </a:cubicBezTo>
                  <a:cubicBezTo>
                    <a:pt x="2866" y="76"/>
                    <a:pt x="2873" y="93"/>
                    <a:pt x="2886" y="104"/>
                  </a:cubicBezTo>
                  <a:cubicBezTo>
                    <a:pt x="2896" y="112"/>
                    <a:pt x="2911" y="115"/>
                    <a:pt x="2922" y="122"/>
                  </a:cubicBezTo>
                  <a:cubicBezTo>
                    <a:pt x="2942" y="92"/>
                    <a:pt x="2958" y="64"/>
                    <a:pt x="2988" y="44"/>
                  </a:cubicBezTo>
                  <a:cubicBezTo>
                    <a:pt x="3006" y="16"/>
                    <a:pt x="3012" y="6"/>
                    <a:pt x="3042" y="26"/>
                  </a:cubicBezTo>
                  <a:cubicBezTo>
                    <a:pt x="3060" y="53"/>
                    <a:pt x="3111" y="104"/>
                    <a:pt x="3138" y="122"/>
                  </a:cubicBezTo>
                  <a:cubicBezTo>
                    <a:pt x="3159" y="108"/>
                    <a:pt x="3172" y="95"/>
                    <a:pt x="3186" y="74"/>
                  </a:cubicBezTo>
                  <a:cubicBezTo>
                    <a:pt x="3193" y="46"/>
                    <a:pt x="3192" y="36"/>
                    <a:pt x="3216" y="20"/>
                  </a:cubicBezTo>
                  <a:cubicBezTo>
                    <a:pt x="3234" y="38"/>
                    <a:pt x="3243" y="65"/>
                    <a:pt x="3258" y="80"/>
                  </a:cubicBezTo>
                  <a:cubicBezTo>
                    <a:pt x="3265" y="87"/>
                    <a:pt x="3289" y="94"/>
                    <a:pt x="3300" y="98"/>
                  </a:cubicBezTo>
                  <a:cubicBezTo>
                    <a:pt x="3345" y="75"/>
                    <a:pt x="3309" y="84"/>
                    <a:pt x="3330" y="110"/>
                  </a:cubicBezTo>
                  <a:cubicBezTo>
                    <a:pt x="3334" y="115"/>
                    <a:pt x="3342" y="114"/>
                    <a:pt x="3348" y="116"/>
                  </a:cubicBezTo>
                  <a:cubicBezTo>
                    <a:pt x="3379" y="106"/>
                    <a:pt x="3380" y="73"/>
                    <a:pt x="3414" y="62"/>
                  </a:cubicBezTo>
                  <a:cubicBezTo>
                    <a:pt x="3432" y="35"/>
                    <a:pt x="3449" y="10"/>
                    <a:pt x="3480" y="2"/>
                  </a:cubicBezTo>
                  <a:cubicBezTo>
                    <a:pt x="3493" y="41"/>
                    <a:pt x="3498" y="43"/>
                    <a:pt x="3522" y="74"/>
                  </a:cubicBezTo>
                  <a:cubicBezTo>
                    <a:pt x="3531" y="85"/>
                    <a:pt x="3546" y="110"/>
                    <a:pt x="3546" y="110"/>
                  </a:cubicBezTo>
                  <a:cubicBezTo>
                    <a:pt x="3574" y="91"/>
                    <a:pt x="3577" y="70"/>
                    <a:pt x="3588" y="38"/>
                  </a:cubicBezTo>
                  <a:cubicBezTo>
                    <a:pt x="3592" y="26"/>
                    <a:pt x="3600" y="2"/>
                    <a:pt x="3600" y="2"/>
                  </a:cubicBezTo>
                  <a:cubicBezTo>
                    <a:pt x="3608" y="6"/>
                    <a:pt x="3615" y="14"/>
                    <a:pt x="3624" y="14"/>
                  </a:cubicBezTo>
                  <a:cubicBezTo>
                    <a:pt x="3633" y="14"/>
                    <a:pt x="3639" y="0"/>
                    <a:pt x="3648" y="2"/>
                  </a:cubicBezTo>
                  <a:cubicBezTo>
                    <a:pt x="3654" y="3"/>
                    <a:pt x="3651" y="14"/>
                    <a:pt x="3654" y="20"/>
                  </a:cubicBezTo>
                  <a:cubicBezTo>
                    <a:pt x="3657" y="26"/>
                    <a:pt x="3662" y="32"/>
                    <a:pt x="3666" y="38"/>
                  </a:cubicBezTo>
                  <a:cubicBezTo>
                    <a:pt x="3697" y="30"/>
                    <a:pt x="3710" y="36"/>
                    <a:pt x="3738" y="50"/>
                  </a:cubicBezTo>
                  <a:cubicBezTo>
                    <a:pt x="3746" y="48"/>
                    <a:pt x="3754" y="43"/>
                    <a:pt x="3762" y="44"/>
                  </a:cubicBezTo>
                  <a:cubicBezTo>
                    <a:pt x="3775" y="45"/>
                    <a:pt x="3798" y="56"/>
                    <a:pt x="3798" y="56"/>
                  </a:cubicBezTo>
                  <a:cubicBezTo>
                    <a:pt x="3808" y="54"/>
                    <a:pt x="3828" y="50"/>
                    <a:pt x="3828" y="50"/>
                  </a:cubicBezTo>
                </a:path>
              </a:pathLst>
            </a:custGeom>
            <a:noFill/>
            <a:ln w="25400" cap="flat" cmpd="sng">
              <a:solidFill>
                <a:srgbClr val="FF3300"/>
              </a:solidFill>
              <a:prstDash val="solid"/>
              <a:round/>
              <a:headEnd/>
              <a:tailEnd/>
            </a:ln>
            <a:effectLst>
              <a:outerShdw blurRad="38100" dist="25400" dir="5400000" algn="ctr" rotWithShape="0">
                <a:srgbClr val="000000">
                  <a:alpha val="40000"/>
                </a:srgbClr>
              </a:outerShdw>
            </a:effectLst>
          </p:spPr>
          <p:txBody>
            <a:bodyPr>
              <a:spAutoFit/>
            </a:bodyPr>
            <a:lstStyle/>
            <a:p>
              <a:endParaRPr lang="de-DE"/>
            </a:p>
          </p:txBody>
        </p:sp>
        <p:sp>
          <p:nvSpPr>
            <p:cNvPr id="40" name="Text Box 8"/>
            <p:cNvSpPr txBox="1">
              <a:spLocks noChangeArrowheads="1"/>
            </p:cNvSpPr>
            <p:nvPr/>
          </p:nvSpPr>
          <p:spPr bwMode="auto">
            <a:xfrm>
              <a:off x="391924" y="2760133"/>
              <a:ext cx="494047" cy="307777"/>
            </a:xfrm>
            <a:prstGeom prst="rect">
              <a:avLst/>
            </a:prstGeom>
            <a:noFill/>
            <a:ln w="9525">
              <a:noFill/>
              <a:miter lim="800000"/>
              <a:headEnd/>
              <a:tailEnd/>
            </a:ln>
          </p:spPr>
          <p:txBody>
            <a:bodyPr wrap="none">
              <a:spAutoFit/>
            </a:bodyPr>
            <a:lstStyle/>
            <a:p>
              <a:pPr eaLnBrk="0" hangingPunct="0">
                <a:spcBef>
                  <a:spcPct val="50000"/>
                </a:spcBef>
                <a:buClr>
                  <a:schemeClr val="tx1"/>
                </a:buClr>
              </a:pPr>
              <a:r>
                <a:rPr lang="de-DE" sz="1400" i="1" dirty="0">
                  <a:latin typeface="Verdana" pitchFamily="34" charset="0"/>
                  <a:ea typeface="Verdana" pitchFamily="34" charset="0"/>
                  <a:cs typeface="Verdana" pitchFamily="34" charset="0"/>
                </a:rPr>
                <a:t>I</a:t>
              </a:r>
              <a:r>
                <a:rPr lang="de-DE" sz="1400" dirty="0">
                  <a:latin typeface="Verdana" pitchFamily="34" charset="0"/>
                  <a:ea typeface="Verdana" pitchFamily="34" charset="0"/>
                  <a:cs typeface="Verdana" pitchFamily="34" charset="0"/>
                </a:rPr>
                <a:t>(</a:t>
              </a:r>
              <a:r>
                <a:rPr lang="de-DE" sz="1400" i="1" dirty="0">
                  <a:latin typeface="Verdana" pitchFamily="34" charset="0"/>
                  <a:ea typeface="Verdana" pitchFamily="34" charset="0"/>
                  <a:cs typeface="Verdana" pitchFamily="34" charset="0"/>
                </a:rPr>
                <a:t>t</a:t>
              </a:r>
              <a:r>
                <a:rPr lang="de-DE" sz="1400" dirty="0">
                  <a:latin typeface="Verdana" pitchFamily="34" charset="0"/>
                  <a:ea typeface="Verdana" pitchFamily="34" charset="0"/>
                  <a:cs typeface="Verdana" pitchFamily="34" charset="0"/>
                </a:rPr>
                <a:t>)</a:t>
              </a:r>
              <a:endParaRPr lang="en-GB" sz="1400" dirty="0">
                <a:latin typeface="Verdana" pitchFamily="34" charset="0"/>
                <a:ea typeface="Verdana" pitchFamily="34" charset="0"/>
                <a:cs typeface="Verdana" pitchFamily="34" charset="0"/>
              </a:endParaRPr>
            </a:p>
          </p:txBody>
        </p:sp>
        <p:sp>
          <p:nvSpPr>
            <p:cNvPr id="41" name="Text Box 14"/>
            <p:cNvSpPr txBox="1">
              <a:spLocks noChangeArrowheads="1"/>
            </p:cNvSpPr>
            <p:nvPr/>
          </p:nvSpPr>
          <p:spPr bwMode="auto">
            <a:xfrm>
              <a:off x="5070188" y="3963458"/>
              <a:ext cx="381000" cy="307777"/>
            </a:xfrm>
            <a:prstGeom prst="rect">
              <a:avLst/>
            </a:prstGeom>
            <a:noFill/>
            <a:ln w="9525">
              <a:noFill/>
              <a:miter lim="800000"/>
              <a:headEnd/>
              <a:tailEnd/>
            </a:ln>
          </p:spPr>
          <p:txBody>
            <a:bodyPr>
              <a:spAutoFit/>
            </a:bodyPr>
            <a:lstStyle/>
            <a:p>
              <a:pPr eaLnBrk="0" hangingPunct="0">
                <a:spcBef>
                  <a:spcPct val="50000"/>
                </a:spcBef>
                <a:buClr>
                  <a:schemeClr val="tx1"/>
                </a:buClr>
              </a:pPr>
              <a:r>
                <a:rPr lang="de-DE" sz="1400" i="1">
                  <a:latin typeface="Verdana" pitchFamily="34" charset="0"/>
                  <a:ea typeface="Verdana" pitchFamily="34" charset="0"/>
                  <a:cs typeface="Verdana" pitchFamily="34" charset="0"/>
                </a:rPr>
                <a:t>t</a:t>
              </a:r>
              <a:endParaRPr lang="en-GB" sz="1400">
                <a:latin typeface="Verdana" pitchFamily="34" charset="0"/>
                <a:ea typeface="Verdana" pitchFamily="34" charset="0"/>
                <a:cs typeface="Verdana" pitchFamily="34" charset="0"/>
              </a:endParaRPr>
            </a:p>
          </p:txBody>
        </p:sp>
        <p:sp>
          <p:nvSpPr>
            <p:cNvPr id="42" name="Freeform 20"/>
            <p:cNvSpPr>
              <a:spLocks/>
            </p:cNvSpPr>
            <p:nvPr/>
          </p:nvSpPr>
          <p:spPr bwMode="auto">
            <a:xfrm>
              <a:off x="1436401" y="3266546"/>
              <a:ext cx="3455987" cy="779462"/>
            </a:xfrm>
            <a:custGeom>
              <a:avLst/>
              <a:gdLst>
                <a:gd name="T0" fmla="*/ 0 w 2177"/>
                <a:gd name="T1" fmla="*/ 720725 h 491"/>
                <a:gd name="T2" fmla="*/ 50800 w 2177"/>
                <a:gd name="T3" fmla="*/ 654050 h 491"/>
                <a:gd name="T4" fmla="*/ 168275 w 2177"/>
                <a:gd name="T5" fmla="*/ 687387 h 491"/>
                <a:gd name="T6" fmla="*/ 227012 w 2177"/>
                <a:gd name="T7" fmla="*/ 628650 h 491"/>
                <a:gd name="T8" fmla="*/ 301625 w 2177"/>
                <a:gd name="T9" fmla="*/ 679450 h 491"/>
                <a:gd name="T10" fmla="*/ 385762 w 2177"/>
                <a:gd name="T11" fmla="*/ 552450 h 491"/>
                <a:gd name="T12" fmla="*/ 444500 w 2177"/>
                <a:gd name="T13" fmla="*/ 444500 h 491"/>
                <a:gd name="T14" fmla="*/ 477837 w 2177"/>
                <a:gd name="T15" fmla="*/ 393700 h 491"/>
                <a:gd name="T16" fmla="*/ 511175 w 2177"/>
                <a:gd name="T17" fmla="*/ 342900 h 491"/>
                <a:gd name="T18" fmla="*/ 546100 w 2177"/>
                <a:gd name="T19" fmla="*/ 293687 h 491"/>
                <a:gd name="T20" fmla="*/ 587375 w 2177"/>
                <a:gd name="T21" fmla="*/ 209550 h 491"/>
                <a:gd name="T22" fmla="*/ 620712 w 2177"/>
                <a:gd name="T23" fmla="*/ 166687 h 491"/>
                <a:gd name="T24" fmla="*/ 654050 w 2177"/>
                <a:gd name="T25" fmla="*/ 217487 h 491"/>
                <a:gd name="T26" fmla="*/ 671512 w 2177"/>
                <a:gd name="T27" fmla="*/ 242887 h 491"/>
                <a:gd name="T28" fmla="*/ 746125 w 2177"/>
                <a:gd name="T29" fmla="*/ 125412 h 491"/>
                <a:gd name="T30" fmla="*/ 822325 w 2177"/>
                <a:gd name="T31" fmla="*/ 0 h 491"/>
                <a:gd name="T32" fmla="*/ 906462 w 2177"/>
                <a:gd name="T33" fmla="*/ 82550 h 491"/>
                <a:gd name="T34" fmla="*/ 981075 w 2177"/>
                <a:gd name="T35" fmla="*/ 15875 h 491"/>
                <a:gd name="T36" fmla="*/ 1049337 w 2177"/>
                <a:gd name="T37" fmla="*/ 100012 h 491"/>
                <a:gd name="T38" fmla="*/ 1149350 w 2177"/>
                <a:gd name="T39" fmla="*/ 66675 h 491"/>
                <a:gd name="T40" fmla="*/ 1249362 w 2177"/>
                <a:gd name="T41" fmla="*/ 107950 h 491"/>
                <a:gd name="T42" fmla="*/ 1317625 w 2177"/>
                <a:gd name="T43" fmla="*/ 268287 h 491"/>
                <a:gd name="T44" fmla="*/ 1409700 w 2177"/>
                <a:gd name="T45" fmla="*/ 192087 h 491"/>
                <a:gd name="T46" fmla="*/ 1517649 w 2177"/>
                <a:gd name="T47" fmla="*/ 376237 h 491"/>
                <a:gd name="T48" fmla="*/ 1593849 w 2177"/>
                <a:gd name="T49" fmla="*/ 327025 h 491"/>
                <a:gd name="T50" fmla="*/ 1627187 w 2177"/>
                <a:gd name="T51" fmla="*/ 452437 h 491"/>
                <a:gd name="T52" fmla="*/ 1670050 w 2177"/>
                <a:gd name="T53" fmla="*/ 444500 h 491"/>
                <a:gd name="T54" fmla="*/ 1719262 w 2177"/>
                <a:gd name="T55" fmla="*/ 393700 h 491"/>
                <a:gd name="T56" fmla="*/ 1811337 w 2177"/>
                <a:gd name="T57" fmla="*/ 368300 h 491"/>
                <a:gd name="T58" fmla="*/ 1820862 w 2177"/>
                <a:gd name="T59" fmla="*/ 342900 h 491"/>
                <a:gd name="T60" fmla="*/ 1879600 w 2177"/>
                <a:gd name="T61" fmla="*/ 385762 h 491"/>
                <a:gd name="T62" fmla="*/ 1905000 w 2177"/>
                <a:gd name="T63" fmla="*/ 401637 h 491"/>
                <a:gd name="T64" fmla="*/ 2022475 w 2177"/>
                <a:gd name="T65" fmla="*/ 342900 h 491"/>
                <a:gd name="T66" fmla="*/ 2063750 w 2177"/>
                <a:gd name="T67" fmla="*/ 419100 h 491"/>
                <a:gd name="T68" fmla="*/ 2105025 w 2177"/>
                <a:gd name="T69" fmla="*/ 334962 h 491"/>
                <a:gd name="T70" fmla="*/ 2163762 w 2177"/>
                <a:gd name="T71" fmla="*/ 141287 h 491"/>
                <a:gd name="T72" fmla="*/ 2239962 w 2177"/>
                <a:gd name="T73" fmla="*/ 176212 h 491"/>
                <a:gd name="T74" fmla="*/ 2265362 w 2177"/>
                <a:gd name="T75" fmla="*/ 166687 h 491"/>
                <a:gd name="T76" fmla="*/ 2290762 w 2177"/>
                <a:gd name="T77" fmla="*/ 141287 h 491"/>
                <a:gd name="T78" fmla="*/ 2316162 w 2177"/>
                <a:gd name="T79" fmla="*/ 166687 h 491"/>
                <a:gd name="T80" fmla="*/ 2398712 w 2177"/>
                <a:gd name="T81" fmla="*/ 242887 h 491"/>
                <a:gd name="T82" fmla="*/ 2482849 w 2177"/>
                <a:gd name="T83" fmla="*/ 200025 h 491"/>
                <a:gd name="T84" fmla="*/ 2574924 w 2177"/>
                <a:gd name="T85" fmla="*/ 242887 h 491"/>
                <a:gd name="T86" fmla="*/ 2684462 w 2177"/>
                <a:gd name="T87" fmla="*/ 192087 h 491"/>
                <a:gd name="T88" fmla="*/ 2751137 w 2177"/>
                <a:gd name="T89" fmla="*/ 225425 h 491"/>
                <a:gd name="T90" fmla="*/ 2793999 w 2177"/>
                <a:gd name="T91" fmla="*/ 234950 h 491"/>
                <a:gd name="T92" fmla="*/ 2801937 w 2177"/>
                <a:gd name="T93" fmla="*/ 258762 h 491"/>
                <a:gd name="T94" fmla="*/ 2835274 w 2177"/>
                <a:gd name="T95" fmla="*/ 409575 h 491"/>
                <a:gd name="T96" fmla="*/ 2886074 w 2177"/>
                <a:gd name="T97" fmla="*/ 527050 h 491"/>
                <a:gd name="T98" fmla="*/ 2919412 w 2177"/>
                <a:gd name="T99" fmla="*/ 603250 h 491"/>
                <a:gd name="T100" fmla="*/ 2960687 w 2177"/>
                <a:gd name="T101" fmla="*/ 679450 h 491"/>
                <a:gd name="T102" fmla="*/ 2970212 w 2177"/>
                <a:gd name="T103" fmla="*/ 654050 h 491"/>
                <a:gd name="T104" fmla="*/ 2995611 w 2177"/>
                <a:gd name="T105" fmla="*/ 628650 h 491"/>
                <a:gd name="T106" fmla="*/ 3028949 w 2177"/>
                <a:gd name="T107" fmla="*/ 738187 h 491"/>
                <a:gd name="T108" fmla="*/ 3121024 w 2177"/>
                <a:gd name="T109" fmla="*/ 728662 h 491"/>
                <a:gd name="T110" fmla="*/ 3171824 w 2177"/>
                <a:gd name="T111" fmla="*/ 779462 h 491"/>
                <a:gd name="T112" fmla="*/ 3221036 w 2177"/>
                <a:gd name="T113" fmla="*/ 754062 h 491"/>
                <a:gd name="T114" fmla="*/ 3289300 w 2177"/>
                <a:gd name="T115" fmla="*/ 754062 h 491"/>
                <a:gd name="T116" fmla="*/ 3405187 w 2177"/>
                <a:gd name="T117" fmla="*/ 644525 h 491"/>
                <a:gd name="T118" fmla="*/ 3440112 w 2177"/>
                <a:gd name="T119" fmla="*/ 636587 h 491"/>
                <a:gd name="T120" fmla="*/ 3455987 w 2177"/>
                <a:gd name="T121" fmla="*/ 620712 h 491"/>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177"/>
                <a:gd name="T184" fmla="*/ 0 h 491"/>
                <a:gd name="T185" fmla="*/ 2177 w 2177"/>
                <a:gd name="T186" fmla="*/ 491 h 491"/>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177" h="491">
                  <a:moveTo>
                    <a:pt x="0" y="454"/>
                  </a:moveTo>
                  <a:cubicBezTo>
                    <a:pt x="18" y="441"/>
                    <a:pt x="24" y="433"/>
                    <a:pt x="32" y="412"/>
                  </a:cubicBezTo>
                  <a:cubicBezTo>
                    <a:pt x="70" y="416"/>
                    <a:pt x="75" y="423"/>
                    <a:pt x="106" y="433"/>
                  </a:cubicBezTo>
                  <a:cubicBezTo>
                    <a:pt x="142" y="409"/>
                    <a:pt x="133" y="424"/>
                    <a:pt x="143" y="396"/>
                  </a:cubicBezTo>
                  <a:cubicBezTo>
                    <a:pt x="165" y="406"/>
                    <a:pt x="169" y="420"/>
                    <a:pt x="190" y="428"/>
                  </a:cubicBezTo>
                  <a:cubicBezTo>
                    <a:pt x="222" y="416"/>
                    <a:pt x="226" y="375"/>
                    <a:pt x="243" y="348"/>
                  </a:cubicBezTo>
                  <a:cubicBezTo>
                    <a:pt x="249" y="322"/>
                    <a:pt x="261" y="298"/>
                    <a:pt x="280" y="280"/>
                  </a:cubicBezTo>
                  <a:cubicBezTo>
                    <a:pt x="291" y="231"/>
                    <a:pt x="275" y="279"/>
                    <a:pt x="301" y="248"/>
                  </a:cubicBezTo>
                  <a:cubicBezTo>
                    <a:pt x="309" y="238"/>
                    <a:pt x="314" y="226"/>
                    <a:pt x="322" y="216"/>
                  </a:cubicBezTo>
                  <a:cubicBezTo>
                    <a:pt x="330" y="206"/>
                    <a:pt x="344" y="185"/>
                    <a:pt x="344" y="185"/>
                  </a:cubicBezTo>
                  <a:cubicBezTo>
                    <a:pt x="350" y="165"/>
                    <a:pt x="358" y="149"/>
                    <a:pt x="370" y="132"/>
                  </a:cubicBezTo>
                  <a:cubicBezTo>
                    <a:pt x="371" y="129"/>
                    <a:pt x="377" y="97"/>
                    <a:pt x="391" y="105"/>
                  </a:cubicBezTo>
                  <a:cubicBezTo>
                    <a:pt x="402" y="111"/>
                    <a:pt x="405" y="126"/>
                    <a:pt x="412" y="137"/>
                  </a:cubicBezTo>
                  <a:cubicBezTo>
                    <a:pt x="416" y="142"/>
                    <a:pt x="423" y="153"/>
                    <a:pt x="423" y="153"/>
                  </a:cubicBezTo>
                  <a:cubicBezTo>
                    <a:pt x="447" y="129"/>
                    <a:pt x="456" y="109"/>
                    <a:pt x="470" y="79"/>
                  </a:cubicBezTo>
                  <a:cubicBezTo>
                    <a:pt x="476" y="50"/>
                    <a:pt x="487" y="10"/>
                    <a:pt x="518" y="0"/>
                  </a:cubicBezTo>
                  <a:cubicBezTo>
                    <a:pt x="532" y="20"/>
                    <a:pt x="548" y="45"/>
                    <a:pt x="571" y="52"/>
                  </a:cubicBezTo>
                  <a:cubicBezTo>
                    <a:pt x="589" y="41"/>
                    <a:pt x="618" y="10"/>
                    <a:pt x="618" y="10"/>
                  </a:cubicBezTo>
                  <a:cubicBezTo>
                    <a:pt x="644" y="18"/>
                    <a:pt x="652" y="39"/>
                    <a:pt x="661" y="63"/>
                  </a:cubicBezTo>
                  <a:cubicBezTo>
                    <a:pt x="689" y="59"/>
                    <a:pt x="699" y="50"/>
                    <a:pt x="724" y="42"/>
                  </a:cubicBezTo>
                  <a:cubicBezTo>
                    <a:pt x="764" y="14"/>
                    <a:pt x="759" y="49"/>
                    <a:pt x="787" y="68"/>
                  </a:cubicBezTo>
                  <a:cubicBezTo>
                    <a:pt x="800" y="102"/>
                    <a:pt x="817" y="134"/>
                    <a:pt x="830" y="169"/>
                  </a:cubicBezTo>
                  <a:cubicBezTo>
                    <a:pt x="859" y="161"/>
                    <a:pt x="866" y="143"/>
                    <a:pt x="888" y="121"/>
                  </a:cubicBezTo>
                  <a:cubicBezTo>
                    <a:pt x="913" y="161"/>
                    <a:pt x="913" y="208"/>
                    <a:pt x="956" y="237"/>
                  </a:cubicBezTo>
                  <a:cubicBezTo>
                    <a:pt x="974" y="226"/>
                    <a:pt x="984" y="212"/>
                    <a:pt x="1004" y="206"/>
                  </a:cubicBezTo>
                  <a:cubicBezTo>
                    <a:pt x="1009" y="233"/>
                    <a:pt x="1017" y="259"/>
                    <a:pt x="1025" y="285"/>
                  </a:cubicBezTo>
                  <a:cubicBezTo>
                    <a:pt x="1034" y="283"/>
                    <a:pt x="1044" y="285"/>
                    <a:pt x="1052" y="280"/>
                  </a:cubicBezTo>
                  <a:cubicBezTo>
                    <a:pt x="1065" y="272"/>
                    <a:pt x="1083" y="248"/>
                    <a:pt x="1083" y="248"/>
                  </a:cubicBezTo>
                  <a:cubicBezTo>
                    <a:pt x="1112" y="291"/>
                    <a:pt x="1117" y="258"/>
                    <a:pt x="1141" y="232"/>
                  </a:cubicBezTo>
                  <a:cubicBezTo>
                    <a:pt x="1143" y="227"/>
                    <a:pt x="1143" y="220"/>
                    <a:pt x="1147" y="216"/>
                  </a:cubicBezTo>
                  <a:cubicBezTo>
                    <a:pt x="1170" y="188"/>
                    <a:pt x="1173" y="230"/>
                    <a:pt x="1184" y="243"/>
                  </a:cubicBezTo>
                  <a:cubicBezTo>
                    <a:pt x="1188" y="248"/>
                    <a:pt x="1195" y="250"/>
                    <a:pt x="1200" y="253"/>
                  </a:cubicBezTo>
                  <a:cubicBezTo>
                    <a:pt x="1215" y="301"/>
                    <a:pt x="1255" y="229"/>
                    <a:pt x="1274" y="216"/>
                  </a:cubicBezTo>
                  <a:cubicBezTo>
                    <a:pt x="1284" y="232"/>
                    <a:pt x="1289" y="248"/>
                    <a:pt x="1300" y="264"/>
                  </a:cubicBezTo>
                  <a:cubicBezTo>
                    <a:pt x="1332" y="242"/>
                    <a:pt x="1306" y="265"/>
                    <a:pt x="1326" y="211"/>
                  </a:cubicBezTo>
                  <a:cubicBezTo>
                    <a:pt x="1341" y="171"/>
                    <a:pt x="1340" y="125"/>
                    <a:pt x="1363" y="89"/>
                  </a:cubicBezTo>
                  <a:cubicBezTo>
                    <a:pt x="1380" y="95"/>
                    <a:pt x="1394" y="105"/>
                    <a:pt x="1411" y="111"/>
                  </a:cubicBezTo>
                  <a:cubicBezTo>
                    <a:pt x="1416" y="109"/>
                    <a:pt x="1422" y="108"/>
                    <a:pt x="1427" y="105"/>
                  </a:cubicBezTo>
                  <a:cubicBezTo>
                    <a:pt x="1433" y="101"/>
                    <a:pt x="1435" y="89"/>
                    <a:pt x="1443" y="89"/>
                  </a:cubicBezTo>
                  <a:cubicBezTo>
                    <a:pt x="1451" y="89"/>
                    <a:pt x="1454" y="99"/>
                    <a:pt x="1459" y="105"/>
                  </a:cubicBezTo>
                  <a:cubicBezTo>
                    <a:pt x="1481" y="133"/>
                    <a:pt x="1478" y="142"/>
                    <a:pt x="1511" y="153"/>
                  </a:cubicBezTo>
                  <a:cubicBezTo>
                    <a:pt x="1549" y="128"/>
                    <a:pt x="1531" y="136"/>
                    <a:pt x="1564" y="126"/>
                  </a:cubicBezTo>
                  <a:cubicBezTo>
                    <a:pt x="1584" y="155"/>
                    <a:pt x="1585" y="159"/>
                    <a:pt x="1622" y="153"/>
                  </a:cubicBezTo>
                  <a:cubicBezTo>
                    <a:pt x="1642" y="139"/>
                    <a:pt x="1667" y="128"/>
                    <a:pt x="1691" y="121"/>
                  </a:cubicBezTo>
                  <a:cubicBezTo>
                    <a:pt x="1705" y="141"/>
                    <a:pt x="1709" y="151"/>
                    <a:pt x="1733" y="142"/>
                  </a:cubicBezTo>
                  <a:cubicBezTo>
                    <a:pt x="1742" y="144"/>
                    <a:pt x="1752" y="143"/>
                    <a:pt x="1760" y="148"/>
                  </a:cubicBezTo>
                  <a:cubicBezTo>
                    <a:pt x="1764" y="151"/>
                    <a:pt x="1764" y="158"/>
                    <a:pt x="1765" y="163"/>
                  </a:cubicBezTo>
                  <a:cubicBezTo>
                    <a:pt x="1772" y="195"/>
                    <a:pt x="1781" y="226"/>
                    <a:pt x="1786" y="258"/>
                  </a:cubicBezTo>
                  <a:cubicBezTo>
                    <a:pt x="1788" y="307"/>
                    <a:pt x="1781" y="406"/>
                    <a:pt x="1818" y="332"/>
                  </a:cubicBezTo>
                  <a:cubicBezTo>
                    <a:pt x="1828" y="348"/>
                    <a:pt x="1833" y="362"/>
                    <a:pt x="1839" y="380"/>
                  </a:cubicBezTo>
                  <a:cubicBezTo>
                    <a:pt x="1840" y="390"/>
                    <a:pt x="1836" y="433"/>
                    <a:pt x="1865" y="428"/>
                  </a:cubicBezTo>
                  <a:cubicBezTo>
                    <a:pt x="1871" y="427"/>
                    <a:pt x="1868" y="417"/>
                    <a:pt x="1871" y="412"/>
                  </a:cubicBezTo>
                  <a:cubicBezTo>
                    <a:pt x="1875" y="406"/>
                    <a:pt x="1882" y="401"/>
                    <a:pt x="1887" y="396"/>
                  </a:cubicBezTo>
                  <a:cubicBezTo>
                    <a:pt x="1894" y="419"/>
                    <a:pt x="1900" y="443"/>
                    <a:pt x="1908" y="465"/>
                  </a:cubicBezTo>
                  <a:cubicBezTo>
                    <a:pt x="1938" y="454"/>
                    <a:pt x="1935" y="444"/>
                    <a:pt x="1966" y="459"/>
                  </a:cubicBezTo>
                  <a:cubicBezTo>
                    <a:pt x="1969" y="463"/>
                    <a:pt x="1987" y="491"/>
                    <a:pt x="1998" y="491"/>
                  </a:cubicBezTo>
                  <a:cubicBezTo>
                    <a:pt x="2010" y="491"/>
                    <a:pt x="2018" y="478"/>
                    <a:pt x="2029" y="475"/>
                  </a:cubicBezTo>
                  <a:cubicBezTo>
                    <a:pt x="2049" y="447"/>
                    <a:pt x="2043" y="466"/>
                    <a:pt x="2072" y="475"/>
                  </a:cubicBezTo>
                  <a:cubicBezTo>
                    <a:pt x="2126" y="466"/>
                    <a:pt x="2117" y="448"/>
                    <a:pt x="2145" y="406"/>
                  </a:cubicBezTo>
                  <a:cubicBezTo>
                    <a:pt x="2149" y="400"/>
                    <a:pt x="2160" y="404"/>
                    <a:pt x="2167" y="401"/>
                  </a:cubicBezTo>
                  <a:cubicBezTo>
                    <a:pt x="2171" y="399"/>
                    <a:pt x="2174" y="394"/>
                    <a:pt x="2177" y="391"/>
                  </a:cubicBezTo>
                </a:path>
              </a:pathLst>
            </a:custGeom>
            <a:noFill/>
            <a:ln w="25400" cap="flat" cmpd="sng">
              <a:solidFill>
                <a:srgbClr val="33CC33"/>
              </a:solidFill>
              <a:prstDash val="solid"/>
              <a:round/>
              <a:headEnd/>
              <a:tailEnd/>
            </a:ln>
            <a:effectLst>
              <a:outerShdw blurRad="38100" dist="25400" dir="5400000" algn="ctr" rotWithShape="0">
                <a:srgbClr val="000000">
                  <a:alpha val="40000"/>
                </a:srgbClr>
              </a:outerShdw>
            </a:effectLst>
          </p:spPr>
          <p:txBody>
            <a:bodyPr>
              <a:spAutoFit/>
            </a:bodyPr>
            <a:lstStyle/>
            <a:p>
              <a:endParaRPr lang="de-DE"/>
            </a:p>
          </p:txBody>
        </p:sp>
      </p:grpSp>
      <p:sp>
        <p:nvSpPr>
          <p:cNvPr id="14" name="Rectangle 13"/>
          <p:cNvSpPr/>
          <p:nvPr/>
        </p:nvSpPr>
        <p:spPr>
          <a:xfrm>
            <a:off x="6084168" y="1340768"/>
            <a:ext cx="3240360" cy="720080"/>
          </a:xfrm>
          <a:prstGeom prst="rect">
            <a:avLst/>
          </a:prstGeom>
        </p:spPr>
        <p:txBody>
          <a:bodyPr>
            <a:normAutofit/>
          </a:bodyPr>
          <a:lstStyle/>
          <a:p>
            <a:r>
              <a:rPr lang="de-DE" sz="1200" dirty="0" err="1">
                <a:latin typeface="+mj-lt"/>
                <a:ea typeface="Verdana" pitchFamily="34" charset="0"/>
                <a:cs typeface="Verdana" pitchFamily="34" charset="0"/>
              </a:rPr>
              <a:t>HeLa</a:t>
            </a:r>
            <a:r>
              <a:rPr lang="de-DE" sz="1200" dirty="0">
                <a:latin typeface="+mj-lt"/>
                <a:ea typeface="Verdana" pitchFamily="34" charset="0"/>
                <a:cs typeface="Verdana" pitchFamily="34" charset="0"/>
              </a:rPr>
              <a:t> </a:t>
            </a:r>
            <a:r>
              <a:rPr lang="de-DE" sz="1200" dirty="0" err="1" smtClean="0">
                <a:latin typeface="+mj-lt"/>
                <a:ea typeface="Verdana" pitchFamily="34" charset="0"/>
                <a:cs typeface="Verdana" pitchFamily="34" charset="0"/>
              </a:rPr>
              <a:t>cells</a:t>
            </a:r>
            <a:r>
              <a:rPr lang="de-DE" sz="1200" dirty="0">
                <a:latin typeface="+mj-lt"/>
                <a:ea typeface="Verdana" pitchFamily="34" charset="0"/>
                <a:cs typeface="Verdana" pitchFamily="34" charset="0"/>
              </a:rPr>
              <a:t> </a:t>
            </a:r>
            <a:r>
              <a:rPr lang="de-DE" sz="1200" dirty="0" err="1" smtClean="0">
                <a:latin typeface="+mj-lt"/>
                <a:ea typeface="Verdana" pitchFamily="34" charset="0"/>
                <a:cs typeface="Verdana" pitchFamily="34" charset="0"/>
              </a:rPr>
              <a:t>stably</a:t>
            </a:r>
            <a:r>
              <a:rPr lang="de-DE" sz="1200" dirty="0" smtClean="0">
                <a:latin typeface="+mj-lt"/>
                <a:ea typeface="Verdana" pitchFamily="34" charset="0"/>
                <a:cs typeface="Verdana" pitchFamily="34" charset="0"/>
              </a:rPr>
              <a:t> </a:t>
            </a:r>
            <a:r>
              <a:rPr lang="de-DE" sz="1200" dirty="0" err="1">
                <a:latin typeface="+mj-lt"/>
                <a:ea typeface="Verdana" pitchFamily="34" charset="0"/>
                <a:cs typeface="Verdana" pitchFamily="34" charset="0"/>
              </a:rPr>
              <a:t>expressing</a:t>
            </a:r>
            <a:r>
              <a:rPr lang="de-DE" sz="1200" dirty="0">
                <a:latin typeface="+mj-lt"/>
                <a:ea typeface="Verdana" pitchFamily="34" charset="0"/>
                <a:cs typeface="Verdana" pitchFamily="34" charset="0"/>
              </a:rPr>
              <a:t> </a:t>
            </a:r>
            <a:r>
              <a:rPr lang="de-DE" sz="1200" b="1" dirty="0" smtClean="0">
                <a:solidFill>
                  <a:srgbClr val="FF0000"/>
                </a:solidFill>
                <a:latin typeface="+mj-lt"/>
                <a:ea typeface="Verdana" pitchFamily="34" charset="0"/>
                <a:cs typeface="Verdana" pitchFamily="34" charset="0"/>
              </a:rPr>
              <a:t>Histone2B</a:t>
            </a:r>
            <a:r>
              <a:rPr lang="de-DE" sz="1200" b="1" dirty="0">
                <a:solidFill>
                  <a:srgbClr val="FF0000"/>
                </a:solidFill>
                <a:latin typeface="+mj-lt"/>
                <a:ea typeface="Verdana" pitchFamily="34" charset="0"/>
                <a:cs typeface="Verdana" pitchFamily="34" charset="0"/>
              </a:rPr>
              <a:t>-</a:t>
            </a:r>
            <a:r>
              <a:rPr lang="de-DE" sz="1200" b="1" dirty="0" smtClean="0">
                <a:solidFill>
                  <a:srgbClr val="FF0000"/>
                </a:solidFill>
                <a:latin typeface="+mj-lt"/>
                <a:ea typeface="Verdana" pitchFamily="34" charset="0"/>
                <a:cs typeface="Verdana" pitchFamily="34" charset="0"/>
              </a:rPr>
              <a:t>mCherry; </a:t>
            </a:r>
            <a:r>
              <a:rPr lang="de-DE" sz="1200" dirty="0" err="1" smtClean="0">
                <a:latin typeface="+mj-lt"/>
                <a:ea typeface="Verdana" pitchFamily="34" charset="0"/>
                <a:cs typeface="Verdana" pitchFamily="34" charset="0"/>
              </a:rPr>
              <a:t>transiently</a:t>
            </a:r>
            <a:r>
              <a:rPr lang="de-DE" sz="1200" dirty="0" smtClean="0">
                <a:latin typeface="+mj-lt"/>
                <a:ea typeface="Verdana" pitchFamily="34" charset="0"/>
                <a:cs typeface="Verdana" pitchFamily="34" charset="0"/>
              </a:rPr>
              <a:t> </a:t>
            </a:r>
            <a:r>
              <a:rPr lang="de-DE" sz="1200" dirty="0" err="1" smtClean="0">
                <a:latin typeface="+mj-lt"/>
                <a:ea typeface="Verdana" pitchFamily="34" charset="0"/>
                <a:cs typeface="Verdana" pitchFamily="34" charset="0"/>
              </a:rPr>
              <a:t>expressing</a:t>
            </a:r>
            <a:r>
              <a:rPr lang="de-DE" sz="1200" dirty="0" smtClean="0">
                <a:latin typeface="+mj-lt"/>
                <a:ea typeface="Verdana" pitchFamily="34" charset="0"/>
                <a:cs typeface="Verdana" pitchFamily="34" charset="0"/>
              </a:rPr>
              <a:t> different EYFP </a:t>
            </a:r>
            <a:r>
              <a:rPr lang="de-DE" sz="1200" dirty="0" err="1" smtClean="0">
                <a:latin typeface="+mj-lt"/>
                <a:ea typeface="Verdana" pitchFamily="34" charset="0"/>
                <a:cs typeface="Verdana" pitchFamily="34" charset="0"/>
              </a:rPr>
              <a:t>constructs</a:t>
            </a:r>
            <a:endParaRPr lang="de-DE" sz="1200" dirty="0">
              <a:latin typeface="+mj-lt"/>
              <a:ea typeface="Verdana" pitchFamily="34" charset="0"/>
              <a:cs typeface="Verdana" pitchFamily="34" charset="0"/>
            </a:endParaRPr>
          </a:p>
        </p:txBody>
      </p:sp>
      <p:sp>
        <p:nvSpPr>
          <p:cNvPr id="32" name="TextBox 31"/>
          <p:cNvSpPr txBox="1"/>
          <p:nvPr/>
        </p:nvSpPr>
        <p:spPr>
          <a:xfrm>
            <a:off x="179512" y="6309320"/>
            <a:ext cx="4217821" cy="338554"/>
          </a:xfrm>
          <a:prstGeom prst="rect">
            <a:avLst/>
          </a:prstGeom>
          <a:noFill/>
        </p:spPr>
        <p:txBody>
          <a:bodyPr wrap="none" rtlCol="0">
            <a:spAutoFit/>
          </a:bodyPr>
          <a:lstStyle/>
          <a:p>
            <a:r>
              <a:rPr lang="en-US" sz="1600" dirty="0" err="1" smtClean="0">
                <a:solidFill>
                  <a:srgbClr val="FFFFFF"/>
                </a:solidFill>
              </a:rPr>
              <a:t>Malte</a:t>
            </a:r>
            <a:r>
              <a:rPr lang="en-US" sz="1600" dirty="0" smtClean="0">
                <a:solidFill>
                  <a:srgbClr val="FFFFFF"/>
                </a:solidFill>
              </a:rPr>
              <a:t> </a:t>
            </a:r>
            <a:r>
              <a:rPr lang="en-US" sz="1600" dirty="0" err="1" smtClean="0">
                <a:solidFill>
                  <a:srgbClr val="FFFFFF"/>
                </a:solidFill>
              </a:rPr>
              <a:t>Wachsmuth</a:t>
            </a:r>
            <a:r>
              <a:rPr lang="en-US" sz="1600" dirty="0" smtClean="0">
                <a:solidFill>
                  <a:srgbClr val="FFFFFF"/>
                </a:solidFill>
              </a:rPr>
              <a:t>, </a:t>
            </a:r>
            <a:r>
              <a:rPr lang="en-US" sz="1600" dirty="0" err="1" smtClean="0">
                <a:solidFill>
                  <a:srgbClr val="FFFFFF"/>
                </a:solidFill>
              </a:rPr>
              <a:t>Ellenberg</a:t>
            </a:r>
            <a:r>
              <a:rPr lang="en-US" sz="1600" dirty="0" smtClean="0">
                <a:solidFill>
                  <a:srgbClr val="FFFFFF"/>
                </a:solidFill>
              </a:rPr>
              <a:t> Lab, EMBL HD</a:t>
            </a:r>
            <a:endParaRPr lang="en-US" sz="1600" dirty="0">
              <a:solidFill>
                <a:srgbClr val="FFFFFF"/>
              </a:solidFill>
            </a:endParaRPr>
          </a:p>
        </p:txBody>
      </p:sp>
    </p:spTree>
    <p:extLst>
      <p:ext uri="{BB962C8B-B14F-4D97-AF65-F5344CB8AC3E}">
        <p14:creationId xmlns:p14="http://schemas.microsoft.com/office/powerpoint/2010/main" val="414616004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60" name="AutoShape 4" descr="EYFP_img_ch1.bmp"/>
          <p:cNvSpPr>
            <a:spLocks noChangeAspect="1" noChangeArrowheads="1"/>
          </p:cNvSpPr>
          <p:nvPr/>
        </p:nvSpPr>
        <p:spPr bwMode="auto">
          <a:xfrm>
            <a:off x="155575" y="-1423988"/>
            <a:ext cx="2971800" cy="2971801"/>
          </a:xfrm>
          <a:prstGeom prst="rect">
            <a:avLst/>
          </a:prstGeom>
          <a:noFill/>
        </p:spPr>
        <p:txBody>
          <a:bodyPr vert="horz" wrap="square" lIns="91440" tIns="45720" rIns="91440" bIns="45720" numCol="1" anchor="t" anchorCtr="0" compatLnSpc="1">
            <a:prstTxWarp prst="textNoShape">
              <a:avLst/>
            </a:prstTxWarp>
          </a:bodyPr>
          <a:lstStyle/>
          <a:p>
            <a:endParaRPr lang="de-DE"/>
          </a:p>
        </p:txBody>
      </p:sp>
      <p:pic>
        <p:nvPicPr>
          <p:cNvPr id="121863" name="Picture 7"/>
          <p:cNvPicPr>
            <a:picLocks noChangeAspect="1" noChangeArrowheads="1"/>
          </p:cNvPicPr>
          <p:nvPr/>
        </p:nvPicPr>
        <p:blipFill>
          <a:blip r:embed="rId3" cstate="print"/>
          <a:srcRect/>
          <a:stretch>
            <a:fillRect/>
          </a:stretch>
        </p:blipFill>
        <p:spPr bwMode="auto">
          <a:xfrm>
            <a:off x="376701" y="1088208"/>
            <a:ext cx="1386840" cy="1386840"/>
          </a:xfrm>
          <a:prstGeom prst="rect">
            <a:avLst/>
          </a:prstGeom>
          <a:noFill/>
          <a:ln w="9525">
            <a:noFill/>
            <a:miter lim="800000"/>
            <a:headEnd/>
            <a:tailEnd/>
          </a:ln>
          <a:effectLst/>
        </p:spPr>
      </p:pic>
      <p:pic>
        <p:nvPicPr>
          <p:cNvPr id="121864" name="Picture 8"/>
          <p:cNvPicPr>
            <a:picLocks noChangeAspect="1" noChangeArrowheads="1"/>
          </p:cNvPicPr>
          <p:nvPr/>
        </p:nvPicPr>
        <p:blipFill>
          <a:blip r:embed="rId4" cstate="print"/>
          <a:srcRect/>
          <a:stretch>
            <a:fillRect/>
          </a:stretch>
        </p:blipFill>
        <p:spPr bwMode="auto">
          <a:xfrm>
            <a:off x="1836791" y="1090979"/>
            <a:ext cx="1386840" cy="1386840"/>
          </a:xfrm>
          <a:prstGeom prst="rect">
            <a:avLst/>
          </a:prstGeom>
          <a:noFill/>
          <a:ln w="9525">
            <a:noFill/>
            <a:miter lim="800000"/>
            <a:headEnd/>
            <a:tailEnd/>
          </a:ln>
          <a:effectLst/>
        </p:spPr>
      </p:pic>
      <p:sp>
        <p:nvSpPr>
          <p:cNvPr id="19" name="TextBox 74"/>
          <p:cNvSpPr txBox="1">
            <a:spLocks noChangeArrowheads="1"/>
          </p:cNvSpPr>
          <p:nvPr/>
        </p:nvSpPr>
        <p:spPr bwMode="auto">
          <a:xfrm>
            <a:off x="3365236" y="1362677"/>
            <a:ext cx="2744489" cy="954107"/>
          </a:xfrm>
          <a:prstGeom prst="rect">
            <a:avLst/>
          </a:prstGeom>
          <a:noFill/>
          <a:ln w="9525">
            <a:noFill/>
            <a:miter lim="800000"/>
            <a:headEnd/>
            <a:tailEnd/>
          </a:ln>
          <a:effectLst/>
        </p:spPr>
        <p:txBody>
          <a:bodyPr wrap="none">
            <a:spAutoFit/>
          </a:bodyPr>
          <a:lstStyle/>
          <a:p>
            <a:pPr marL="265113" indent="-265113"/>
            <a:r>
              <a:rPr lang="en-US" sz="1400" i="1" dirty="0" smtClean="0">
                <a:latin typeface="Calibri" pitchFamily="34" charset="0"/>
              </a:rPr>
              <a:t>D</a:t>
            </a:r>
            <a:r>
              <a:rPr lang="en-US" sz="1400" baseline="-25000" dirty="0" smtClean="0">
                <a:latin typeface="Calibri" pitchFamily="34" charset="0"/>
              </a:rPr>
              <a:t>1</a:t>
            </a:r>
            <a:r>
              <a:rPr lang="en-US" sz="1400" dirty="0" smtClean="0">
                <a:latin typeface="Calibri" pitchFamily="34" charset="0"/>
              </a:rPr>
              <a:t>	= 29.8 ± 0.2 µm</a:t>
            </a:r>
            <a:r>
              <a:rPr lang="en-US" sz="1400" baseline="30000" dirty="0" smtClean="0">
                <a:latin typeface="Calibri" pitchFamily="34" charset="0"/>
              </a:rPr>
              <a:t>2</a:t>
            </a:r>
            <a:r>
              <a:rPr lang="en-US" sz="1400" dirty="0" smtClean="0">
                <a:latin typeface="Calibri" pitchFamily="34" charset="0"/>
              </a:rPr>
              <a:t>s</a:t>
            </a:r>
            <a:r>
              <a:rPr lang="en-US" sz="1400" baseline="30000" dirty="0" smtClean="0">
                <a:latin typeface="Calibri" pitchFamily="34" charset="0"/>
              </a:rPr>
              <a:t>-1</a:t>
            </a:r>
            <a:endParaRPr lang="en-US" sz="1400" dirty="0" smtClean="0">
              <a:latin typeface="Calibri" pitchFamily="34" charset="0"/>
            </a:endParaRPr>
          </a:p>
          <a:p>
            <a:pPr marL="265113" indent="-265113"/>
            <a:r>
              <a:rPr lang="en-US" sz="1400" i="1" dirty="0" smtClean="0">
                <a:latin typeface="Calibri" pitchFamily="34" charset="0"/>
              </a:rPr>
              <a:t>f</a:t>
            </a:r>
            <a:r>
              <a:rPr lang="en-US" sz="1400" baseline="-25000" dirty="0" smtClean="0">
                <a:latin typeface="Calibri" pitchFamily="34" charset="0"/>
              </a:rPr>
              <a:t>2</a:t>
            </a:r>
            <a:r>
              <a:rPr lang="en-US" sz="1400" dirty="0" smtClean="0">
                <a:latin typeface="Calibri" pitchFamily="34" charset="0"/>
              </a:rPr>
              <a:t>	= no significant 2</a:t>
            </a:r>
            <a:r>
              <a:rPr lang="en-US" sz="1400" baseline="30000" dirty="0" smtClean="0">
                <a:latin typeface="Calibri" pitchFamily="34" charset="0"/>
              </a:rPr>
              <a:t>nd</a:t>
            </a:r>
            <a:r>
              <a:rPr lang="en-US" sz="1400" dirty="0" smtClean="0">
                <a:latin typeface="Calibri" pitchFamily="34" charset="0"/>
              </a:rPr>
              <a:t> component</a:t>
            </a:r>
            <a:endParaRPr lang="en-US" sz="1400" i="1" dirty="0" smtClean="0">
              <a:latin typeface="Calibri" pitchFamily="34" charset="0"/>
            </a:endParaRPr>
          </a:p>
          <a:p>
            <a:pPr marL="265113" indent="-265113"/>
            <a:r>
              <a:rPr lang="en-US" sz="1400" i="1" dirty="0" smtClean="0">
                <a:solidFill>
                  <a:srgbClr val="FF6600"/>
                </a:solidFill>
                <a:latin typeface="Calibri" pitchFamily="34" charset="0"/>
              </a:rPr>
              <a:t>C</a:t>
            </a:r>
            <a:r>
              <a:rPr lang="en-US" sz="1400" i="1" dirty="0" smtClean="0">
                <a:solidFill>
                  <a:schemeClr val="accent1"/>
                </a:solidFill>
                <a:latin typeface="Calibri" pitchFamily="34" charset="0"/>
              </a:rPr>
              <a:t>C</a:t>
            </a:r>
            <a:r>
              <a:rPr lang="en-US" sz="1400" dirty="0" smtClean="0">
                <a:latin typeface="Calibri" pitchFamily="34" charset="0"/>
              </a:rPr>
              <a:t>	= 1.02  ± 0.06% </a:t>
            </a:r>
          </a:p>
          <a:p>
            <a:pPr marL="265113" indent="-265113"/>
            <a:r>
              <a:rPr lang="en-US" sz="1400" dirty="0" smtClean="0">
                <a:latin typeface="Calibri" pitchFamily="34" charset="0"/>
              </a:rPr>
              <a:t>(2172 measurements in 979 cells)</a:t>
            </a:r>
          </a:p>
        </p:txBody>
      </p:sp>
      <p:sp>
        <p:nvSpPr>
          <p:cNvPr id="20" name="Rectangle 19"/>
          <p:cNvSpPr/>
          <p:nvPr/>
        </p:nvSpPr>
        <p:spPr>
          <a:xfrm>
            <a:off x="328439" y="1054048"/>
            <a:ext cx="434734" cy="246221"/>
          </a:xfrm>
          <a:prstGeom prst="rect">
            <a:avLst/>
          </a:prstGeom>
        </p:spPr>
        <p:txBody>
          <a:bodyPr wrap="none">
            <a:spAutoFit/>
          </a:bodyPr>
          <a:lstStyle/>
          <a:p>
            <a:r>
              <a:rPr lang="en-US" sz="1000" smtClean="0">
                <a:solidFill>
                  <a:schemeClr val="bg1"/>
                </a:solidFill>
                <a:latin typeface="Calibri" pitchFamily="34" charset="0"/>
              </a:rPr>
              <a:t>EYFP</a:t>
            </a:r>
            <a:endParaRPr lang="de-DE" sz="1000">
              <a:solidFill>
                <a:schemeClr val="bg1"/>
              </a:solidFill>
            </a:endParaRPr>
          </a:p>
        </p:txBody>
      </p:sp>
      <p:sp>
        <p:nvSpPr>
          <p:cNvPr id="21" name="Rectangle 20"/>
          <p:cNvSpPr/>
          <p:nvPr/>
        </p:nvSpPr>
        <p:spPr>
          <a:xfrm>
            <a:off x="1788529" y="1051595"/>
            <a:ext cx="889987" cy="246221"/>
          </a:xfrm>
          <a:prstGeom prst="rect">
            <a:avLst/>
          </a:prstGeom>
        </p:spPr>
        <p:txBody>
          <a:bodyPr wrap="none">
            <a:spAutoFit/>
          </a:bodyPr>
          <a:lstStyle/>
          <a:p>
            <a:r>
              <a:rPr lang="en-US" sz="1000" smtClean="0">
                <a:solidFill>
                  <a:schemeClr val="bg1"/>
                </a:solidFill>
                <a:latin typeface="Calibri" pitchFamily="34" charset="0"/>
              </a:rPr>
              <a:t>H2B-mCherry</a:t>
            </a:r>
            <a:endParaRPr lang="de-DE" sz="1000">
              <a:solidFill>
                <a:schemeClr val="bg1"/>
              </a:solidFill>
            </a:endParaRPr>
          </a:p>
        </p:txBody>
      </p:sp>
      <p:sp>
        <p:nvSpPr>
          <p:cNvPr id="28" name="Text Box 4"/>
          <p:cNvSpPr txBox="1">
            <a:spLocks noChangeArrowheads="1"/>
          </p:cNvSpPr>
          <p:nvPr/>
        </p:nvSpPr>
        <p:spPr bwMode="auto">
          <a:xfrm>
            <a:off x="971600" y="44624"/>
            <a:ext cx="7128792" cy="830997"/>
          </a:xfrm>
          <a:prstGeom prst="rect">
            <a:avLst/>
          </a:prstGeom>
          <a:noFill/>
          <a:ln w="9525">
            <a:noFill/>
            <a:miter lim="800000"/>
            <a:headEnd/>
            <a:tailEnd/>
          </a:ln>
        </p:spPr>
        <p:txBody>
          <a:bodyPr wrap="square">
            <a:prstTxWarp prst="textNoShape">
              <a:avLst/>
            </a:prstTxWarp>
            <a:spAutoFit/>
          </a:bodyPr>
          <a:lstStyle/>
          <a:p>
            <a:pPr algn="ctr"/>
            <a:r>
              <a:rPr lang="en-GB" dirty="0" smtClean="0">
                <a:solidFill>
                  <a:schemeClr val="accent1"/>
                </a:solidFill>
              </a:rPr>
              <a:t>Automated FCCS on protein-chromatin interaction (3 examples from currently 53) </a:t>
            </a:r>
            <a:endParaRPr lang="en-GB" dirty="0">
              <a:solidFill>
                <a:schemeClr val="accent1"/>
              </a:solidFill>
            </a:endParaRPr>
          </a:p>
        </p:txBody>
      </p:sp>
      <p:sp>
        <p:nvSpPr>
          <p:cNvPr id="29" name="Line 5"/>
          <p:cNvSpPr>
            <a:spLocks noChangeShapeType="1"/>
          </p:cNvSpPr>
          <p:nvPr/>
        </p:nvSpPr>
        <p:spPr bwMode="auto">
          <a:xfrm>
            <a:off x="533400" y="908720"/>
            <a:ext cx="8153400" cy="0"/>
          </a:xfrm>
          <a:prstGeom prst="line">
            <a:avLst/>
          </a:prstGeom>
          <a:noFill/>
          <a:ln w="9525">
            <a:solidFill>
              <a:schemeClr val="tx1"/>
            </a:solidFill>
            <a:round/>
            <a:headEnd/>
            <a:tailEnd/>
          </a:ln>
        </p:spPr>
        <p:txBody>
          <a:bodyPr wrap="none" anchor="ctr">
            <a:prstTxWarp prst="textNoShape">
              <a:avLst/>
            </a:prstTxWarp>
          </a:bodyPr>
          <a:lstStyle/>
          <a:p>
            <a:endParaRPr lang="en-US" dirty="0">
              <a:solidFill>
                <a:schemeClr val="accent1"/>
              </a:solidFill>
            </a:endParaRPr>
          </a:p>
        </p:txBody>
      </p:sp>
      <p:sp>
        <p:nvSpPr>
          <p:cNvPr id="2" name="TextBox 1"/>
          <p:cNvSpPr txBox="1"/>
          <p:nvPr/>
        </p:nvSpPr>
        <p:spPr>
          <a:xfrm>
            <a:off x="6444208" y="1465620"/>
            <a:ext cx="1618327" cy="523220"/>
          </a:xfrm>
          <a:prstGeom prst="rect">
            <a:avLst/>
          </a:prstGeom>
          <a:noFill/>
        </p:spPr>
        <p:txBody>
          <a:bodyPr wrap="none" rtlCol="0">
            <a:spAutoFit/>
          </a:bodyPr>
          <a:lstStyle/>
          <a:p>
            <a:r>
              <a:rPr lang="en-US" sz="1400" dirty="0" smtClean="0">
                <a:solidFill>
                  <a:schemeClr val="accent1"/>
                </a:solidFill>
              </a:rPr>
              <a:t>EYFP:</a:t>
            </a:r>
          </a:p>
          <a:p>
            <a:r>
              <a:rPr lang="en-US" sz="1400" dirty="0" smtClean="0">
                <a:solidFill>
                  <a:schemeClr val="accent1"/>
                </a:solidFill>
              </a:rPr>
              <a:t>Only free diffusive </a:t>
            </a:r>
            <a:endParaRPr lang="en-US" sz="1400" dirty="0">
              <a:solidFill>
                <a:schemeClr val="accent1"/>
              </a:solidFill>
            </a:endParaRPr>
          </a:p>
        </p:txBody>
      </p:sp>
      <p:grpSp>
        <p:nvGrpSpPr>
          <p:cNvPr id="33" name="Group 32"/>
          <p:cNvGrpSpPr/>
          <p:nvPr/>
        </p:nvGrpSpPr>
        <p:grpSpPr>
          <a:xfrm>
            <a:off x="325985" y="2645862"/>
            <a:ext cx="8206455" cy="1428701"/>
            <a:chOff x="325985" y="2645862"/>
            <a:chExt cx="8206455" cy="1428701"/>
          </a:xfrm>
        </p:grpSpPr>
        <p:pic>
          <p:nvPicPr>
            <p:cNvPr id="121865" name="Picture 9"/>
            <p:cNvPicPr>
              <a:picLocks noChangeAspect="1" noChangeArrowheads="1"/>
            </p:cNvPicPr>
            <p:nvPr/>
          </p:nvPicPr>
          <p:blipFill>
            <a:blip r:embed="rId5" cstate="print"/>
            <a:srcRect/>
            <a:stretch>
              <a:fillRect/>
            </a:stretch>
          </p:blipFill>
          <p:spPr bwMode="auto">
            <a:xfrm>
              <a:off x="1836790" y="2684947"/>
              <a:ext cx="1386840" cy="1386840"/>
            </a:xfrm>
            <a:prstGeom prst="rect">
              <a:avLst/>
            </a:prstGeom>
            <a:noFill/>
            <a:ln w="9525">
              <a:noFill/>
              <a:miter lim="800000"/>
              <a:headEnd/>
              <a:tailEnd/>
            </a:ln>
            <a:effectLst/>
          </p:spPr>
        </p:pic>
        <p:pic>
          <p:nvPicPr>
            <p:cNvPr id="121866" name="Picture 10"/>
            <p:cNvPicPr>
              <a:picLocks noChangeAspect="1" noChangeArrowheads="1"/>
            </p:cNvPicPr>
            <p:nvPr/>
          </p:nvPicPr>
          <p:blipFill>
            <a:blip r:embed="rId6" cstate="print"/>
            <a:srcRect/>
            <a:stretch>
              <a:fillRect/>
            </a:stretch>
          </p:blipFill>
          <p:spPr bwMode="auto">
            <a:xfrm>
              <a:off x="379465" y="2687723"/>
              <a:ext cx="1386840" cy="1386840"/>
            </a:xfrm>
            <a:prstGeom prst="rect">
              <a:avLst/>
            </a:prstGeom>
            <a:noFill/>
            <a:ln w="9525">
              <a:noFill/>
              <a:miter lim="800000"/>
              <a:headEnd/>
              <a:tailEnd/>
            </a:ln>
            <a:effectLst/>
          </p:spPr>
        </p:pic>
        <p:sp>
          <p:nvSpPr>
            <p:cNvPr id="22" name="Rectangle 21"/>
            <p:cNvSpPr/>
            <p:nvPr/>
          </p:nvSpPr>
          <p:spPr>
            <a:xfrm>
              <a:off x="325985" y="2648315"/>
              <a:ext cx="692818" cy="246221"/>
            </a:xfrm>
            <a:prstGeom prst="rect">
              <a:avLst/>
            </a:prstGeom>
          </p:spPr>
          <p:txBody>
            <a:bodyPr wrap="none">
              <a:spAutoFit/>
            </a:bodyPr>
            <a:lstStyle/>
            <a:p>
              <a:r>
                <a:rPr lang="en-US" sz="1000" smtClean="0">
                  <a:solidFill>
                    <a:schemeClr val="bg1"/>
                  </a:solidFill>
                  <a:latin typeface="Calibri" pitchFamily="34" charset="0"/>
                </a:rPr>
                <a:t>H2A-EYFP</a:t>
              </a:r>
              <a:endParaRPr lang="de-DE" sz="1000">
                <a:solidFill>
                  <a:schemeClr val="bg1"/>
                </a:solidFill>
              </a:endParaRPr>
            </a:p>
          </p:txBody>
        </p:sp>
        <p:sp>
          <p:nvSpPr>
            <p:cNvPr id="23" name="Rectangle 22"/>
            <p:cNvSpPr/>
            <p:nvPr/>
          </p:nvSpPr>
          <p:spPr>
            <a:xfrm>
              <a:off x="1786075" y="2645862"/>
              <a:ext cx="889987" cy="246221"/>
            </a:xfrm>
            <a:prstGeom prst="rect">
              <a:avLst/>
            </a:prstGeom>
          </p:spPr>
          <p:txBody>
            <a:bodyPr wrap="none">
              <a:spAutoFit/>
            </a:bodyPr>
            <a:lstStyle/>
            <a:p>
              <a:r>
                <a:rPr lang="en-US" sz="1000" smtClean="0">
                  <a:solidFill>
                    <a:schemeClr val="bg1"/>
                  </a:solidFill>
                  <a:latin typeface="Calibri" pitchFamily="34" charset="0"/>
                </a:rPr>
                <a:t>H2B-mCherry</a:t>
              </a:r>
              <a:endParaRPr lang="de-DE" sz="1000">
                <a:solidFill>
                  <a:schemeClr val="bg1"/>
                </a:solidFill>
              </a:endParaRPr>
            </a:p>
          </p:txBody>
        </p:sp>
        <p:sp>
          <p:nvSpPr>
            <p:cNvPr id="24" name="TextBox 74"/>
            <p:cNvSpPr txBox="1">
              <a:spLocks noChangeArrowheads="1"/>
            </p:cNvSpPr>
            <p:nvPr/>
          </p:nvSpPr>
          <p:spPr bwMode="auto">
            <a:xfrm>
              <a:off x="3365236" y="2844460"/>
              <a:ext cx="4663148" cy="954107"/>
            </a:xfrm>
            <a:prstGeom prst="rect">
              <a:avLst/>
            </a:prstGeom>
            <a:noFill/>
            <a:ln w="9525">
              <a:noFill/>
              <a:miter lim="800000"/>
              <a:headEnd/>
              <a:tailEnd/>
            </a:ln>
            <a:effectLst/>
          </p:spPr>
          <p:txBody>
            <a:bodyPr wrap="square">
              <a:spAutoFit/>
            </a:bodyPr>
            <a:lstStyle/>
            <a:p>
              <a:pPr marL="265113" indent="-265113"/>
              <a:r>
                <a:rPr lang="en-US" sz="1400" i="1" dirty="0" smtClean="0">
                  <a:latin typeface="Calibri" pitchFamily="34" charset="0"/>
                </a:rPr>
                <a:t>D</a:t>
              </a:r>
              <a:r>
                <a:rPr lang="en-US" sz="1400" baseline="-25000" dirty="0" smtClean="0">
                  <a:latin typeface="Calibri" pitchFamily="34" charset="0"/>
                </a:rPr>
                <a:t>1</a:t>
              </a:r>
              <a:r>
                <a:rPr lang="en-US" sz="1400" dirty="0" smtClean="0">
                  <a:latin typeface="Calibri" pitchFamily="34" charset="0"/>
                </a:rPr>
                <a:t>	= 7.2 ± 0.5 µm</a:t>
              </a:r>
              <a:r>
                <a:rPr lang="en-US" sz="1400" baseline="30000" dirty="0" smtClean="0">
                  <a:latin typeface="Calibri" pitchFamily="34" charset="0"/>
                </a:rPr>
                <a:t>2</a:t>
              </a:r>
              <a:r>
                <a:rPr lang="en-US" sz="1400" dirty="0" smtClean="0">
                  <a:latin typeface="Calibri" pitchFamily="34" charset="0"/>
                </a:rPr>
                <a:t>s</a:t>
              </a:r>
              <a:r>
                <a:rPr lang="en-US" sz="1400" baseline="30000" dirty="0" smtClean="0">
                  <a:latin typeface="Calibri" pitchFamily="34" charset="0"/>
                </a:rPr>
                <a:t>-</a:t>
              </a:r>
            </a:p>
            <a:p>
              <a:pPr marL="265113" indent="-265113"/>
              <a:r>
                <a:rPr lang="en-US" sz="1400" i="1" dirty="0" smtClean="0">
                  <a:latin typeface="Calibri" pitchFamily="34" charset="0"/>
                </a:rPr>
                <a:t>D</a:t>
              </a:r>
              <a:r>
                <a:rPr lang="en-US" sz="1400" baseline="-25000" dirty="0" smtClean="0">
                  <a:latin typeface="Calibri" pitchFamily="34" charset="0"/>
                </a:rPr>
                <a:t>2</a:t>
              </a:r>
              <a:r>
                <a:rPr lang="en-US" sz="1400" dirty="0" smtClean="0">
                  <a:latin typeface="Calibri" pitchFamily="34" charset="0"/>
                </a:rPr>
                <a:t>	= 0.28 ± 0.02 µm</a:t>
              </a:r>
              <a:r>
                <a:rPr lang="en-US" sz="1400" baseline="30000" dirty="0" smtClean="0">
                  <a:latin typeface="Calibri" pitchFamily="34" charset="0"/>
                </a:rPr>
                <a:t>2</a:t>
              </a:r>
              <a:r>
                <a:rPr lang="en-US" sz="1400" dirty="0" smtClean="0">
                  <a:latin typeface="Calibri" pitchFamily="34" charset="0"/>
                </a:rPr>
                <a:t>s</a:t>
              </a:r>
              <a:r>
                <a:rPr lang="en-US" sz="1400" baseline="30000" dirty="0" smtClean="0">
                  <a:latin typeface="Calibri" pitchFamily="34" charset="0"/>
                </a:rPr>
                <a:t>-1</a:t>
              </a:r>
              <a:r>
                <a:rPr lang="en-US" sz="1400" dirty="0" smtClean="0">
                  <a:latin typeface="Calibri" pitchFamily="34" charset="0"/>
                </a:rPr>
                <a:t> ,   </a:t>
              </a:r>
              <a:r>
                <a:rPr lang="en-US" sz="1400" baseline="30000" dirty="0" smtClean="0">
                  <a:latin typeface="Calibri" pitchFamily="34" charset="0"/>
                </a:rPr>
                <a:t> </a:t>
              </a:r>
              <a:r>
                <a:rPr lang="en-US" sz="1400" i="1" dirty="0" smtClean="0">
                  <a:latin typeface="Calibri" pitchFamily="34" charset="0"/>
                </a:rPr>
                <a:t>f</a:t>
              </a:r>
              <a:r>
                <a:rPr lang="en-US" sz="1400" baseline="-25000" dirty="0" smtClean="0">
                  <a:latin typeface="Calibri" pitchFamily="34" charset="0"/>
                </a:rPr>
                <a:t>2</a:t>
              </a:r>
              <a:r>
                <a:rPr lang="en-US" sz="1400" dirty="0" smtClean="0">
                  <a:latin typeface="Calibri" pitchFamily="34" charset="0"/>
                </a:rPr>
                <a:t> = </a:t>
              </a:r>
              <a:r>
                <a:rPr lang="en-US" sz="1400" dirty="0">
                  <a:latin typeface="Calibri" pitchFamily="34" charset="0"/>
                </a:rPr>
                <a:t>24 ± 1</a:t>
              </a:r>
              <a:r>
                <a:rPr lang="en-US" sz="1400" dirty="0" smtClean="0">
                  <a:latin typeface="Calibri" pitchFamily="34" charset="0"/>
                </a:rPr>
                <a:t>%</a:t>
              </a:r>
              <a:endParaRPr lang="en-US" sz="1400" i="1" dirty="0" smtClean="0">
                <a:latin typeface="Calibri" pitchFamily="34" charset="0"/>
              </a:endParaRPr>
            </a:p>
            <a:p>
              <a:pPr marL="265113" indent="-265113"/>
              <a:r>
                <a:rPr lang="en-US" sz="1400" i="1" dirty="0">
                  <a:solidFill>
                    <a:srgbClr val="FF6600"/>
                  </a:solidFill>
                  <a:latin typeface="Calibri" pitchFamily="34" charset="0"/>
                </a:rPr>
                <a:t>C</a:t>
              </a:r>
              <a:r>
                <a:rPr lang="en-US" sz="1400" i="1" dirty="0">
                  <a:solidFill>
                    <a:schemeClr val="accent1"/>
                  </a:solidFill>
                  <a:latin typeface="Calibri" pitchFamily="34" charset="0"/>
                </a:rPr>
                <a:t>C</a:t>
              </a:r>
              <a:r>
                <a:rPr lang="en-US" sz="1400" dirty="0" smtClean="0">
                  <a:latin typeface="Calibri" pitchFamily="34" charset="0"/>
                </a:rPr>
                <a:t>	= 44 ± 2% </a:t>
              </a:r>
            </a:p>
            <a:p>
              <a:pPr marL="265113" indent="-265113"/>
              <a:r>
                <a:rPr lang="en-US" sz="1400" dirty="0" smtClean="0">
                  <a:latin typeface="Calibri" pitchFamily="34" charset="0"/>
                </a:rPr>
                <a:t>(137 measurements in 74 cells)</a:t>
              </a:r>
            </a:p>
          </p:txBody>
        </p:sp>
        <p:sp>
          <p:nvSpPr>
            <p:cNvPr id="30" name="TextBox 29"/>
            <p:cNvSpPr txBox="1"/>
            <p:nvPr/>
          </p:nvSpPr>
          <p:spPr>
            <a:xfrm>
              <a:off x="6441428" y="2924944"/>
              <a:ext cx="2091012" cy="738664"/>
            </a:xfrm>
            <a:prstGeom prst="rect">
              <a:avLst/>
            </a:prstGeom>
            <a:noFill/>
          </p:spPr>
          <p:txBody>
            <a:bodyPr wrap="none" rtlCol="0">
              <a:spAutoFit/>
            </a:bodyPr>
            <a:lstStyle/>
            <a:p>
              <a:r>
                <a:rPr lang="en-US" sz="1400" dirty="0" smtClean="0">
                  <a:solidFill>
                    <a:schemeClr val="accent1"/>
                  </a:solidFill>
                </a:rPr>
                <a:t>Histone 2A:</a:t>
              </a:r>
            </a:p>
            <a:p>
              <a:r>
                <a:rPr lang="en-US" sz="1400" dirty="0" smtClean="0">
                  <a:solidFill>
                    <a:schemeClr val="accent1"/>
                  </a:solidFill>
                </a:rPr>
                <a:t>Free and bound fraction</a:t>
              </a:r>
            </a:p>
            <a:p>
              <a:r>
                <a:rPr lang="en-US" sz="1400" dirty="0" smtClean="0">
                  <a:solidFill>
                    <a:schemeClr val="accent1"/>
                  </a:solidFill>
                </a:rPr>
                <a:t>Chromatin interaction</a:t>
              </a:r>
              <a:endParaRPr lang="en-US" sz="1400" dirty="0">
                <a:solidFill>
                  <a:schemeClr val="accent1"/>
                </a:solidFill>
              </a:endParaRPr>
            </a:p>
          </p:txBody>
        </p:sp>
      </p:grpSp>
      <p:grpSp>
        <p:nvGrpSpPr>
          <p:cNvPr id="34" name="Group 33"/>
          <p:cNvGrpSpPr/>
          <p:nvPr/>
        </p:nvGrpSpPr>
        <p:grpSpPr>
          <a:xfrm>
            <a:off x="323528" y="4230038"/>
            <a:ext cx="8587836" cy="1431210"/>
            <a:chOff x="323528" y="4230038"/>
            <a:chExt cx="8587836" cy="1431210"/>
          </a:xfrm>
        </p:grpSpPr>
        <p:pic>
          <p:nvPicPr>
            <p:cNvPr id="121867" name="Picture 11"/>
            <p:cNvPicPr>
              <a:picLocks noChangeAspect="1" noChangeArrowheads="1"/>
            </p:cNvPicPr>
            <p:nvPr/>
          </p:nvPicPr>
          <p:blipFill>
            <a:blip r:embed="rId7" cstate="print"/>
            <a:srcRect/>
            <a:stretch>
              <a:fillRect/>
            </a:stretch>
          </p:blipFill>
          <p:spPr bwMode="auto">
            <a:xfrm>
              <a:off x="1836791" y="4271643"/>
              <a:ext cx="1386840" cy="1386840"/>
            </a:xfrm>
            <a:prstGeom prst="rect">
              <a:avLst/>
            </a:prstGeom>
            <a:noFill/>
            <a:ln w="9525">
              <a:noFill/>
              <a:miter lim="800000"/>
              <a:headEnd/>
              <a:tailEnd/>
            </a:ln>
            <a:effectLst/>
          </p:spPr>
        </p:pic>
        <p:pic>
          <p:nvPicPr>
            <p:cNvPr id="121868" name="Picture 12"/>
            <p:cNvPicPr>
              <a:picLocks noChangeAspect="1" noChangeArrowheads="1"/>
            </p:cNvPicPr>
            <p:nvPr/>
          </p:nvPicPr>
          <p:blipFill>
            <a:blip r:embed="rId8" cstate="print"/>
            <a:srcRect/>
            <a:stretch>
              <a:fillRect/>
            </a:stretch>
          </p:blipFill>
          <p:spPr bwMode="auto">
            <a:xfrm>
              <a:off x="379465" y="4274408"/>
              <a:ext cx="1386840" cy="1386840"/>
            </a:xfrm>
            <a:prstGeom prst="rect">
              <a:avLst/>
            </a:prstGeom>
            <a:noFill/>
            <a:ln w="9525">
              <a:noFill/>
              <a:miter lim="800000"/>
              <a:headEnd/>
              <a:tailEnd/>
            </a:ln>
            <a:effectLst/>
          </p:spPr>
        </p:pic>
        <p:sp>
          <p:nvSpPr>
            <p:cNvPr id="25" name="Rectangle 24"/>
            <p:cNvSpPr/>
            <p:nvPr/>
          </p:nvSpPr>
          <p:spPr>
            <a:xfrm>
              <a:off x="323528" y="4232491"/>
              <a:ext cx="829073" cy="246221"/>
            </a:xfrm>
            <a:prstGeom prst="rect">
              <a:avLst/>
            </a:prstGeom>
          </p:spPr>
          <p:txBody>
            <a:bodyPr wrap="none">
              <a:spAutoFit/>
            </a:bodyPr>
            <a:lstStyle/>
            <a:p>
              <a:r>
                <a:rPr lang="en-US" sz="1000" smtClean="0">
                  <a:solidFill>
                    <a:schemeClr val="bg1"/>
                  </a:solidFill>
                  <a:latin typeface="Calibri" pitchFamily="34" charset="0"/>
                </a:rPr>
                <a:t>GATA3-EYFP</a:t>
              </a:r>
              <a:endParaRPr lang="de-DE" sz="1000">
                <a:solidFill>
                  <a:schemeClr val="bg1"/>
                </a:solidFill>
              </a:endParaRPr>
            </a:p>
          </p:txBody>
        </p:sp>
        <p:sp>
          <p:nvSpPr>
            <p:cNvPr id="26" name="Rectangle 25"/>
            <p:cNvSpPr/>
            <p:nvPr/>
          </p:nvSpPr>
          <p:spPr>
            <a:xfrm>
              <a:off x="1783618" y="4230038"/>
              <a:ext cx="889987" cy="246221"/>
            </a:xfrm>
            <a:prstGeom prst="rect">
              <a:avLst/>
            </a:prstGeom>
          </p:spPr>
          <p:txBody>
            <a:bodyPr wrap="none">
              <a:spAutoFit/>
            </a:bodyPr>
            <a:lstStyle/>
            <a:p>
              <a:r>
                <a:rPr lang="en-US" sz="1000" smtClean="0">
                  <a:solidFill>
                    <a:schemeClr val="bg1"/>
                  </a:solidFill>
                  <a:latin typeface="Calibri" pitchFamily="34" charset="0"/>
                </a:rPr>
                <a:t>H2B-mCherry</a:t>
              </a:r>
              <a:endParaRPr lang="de-DE" sz="1000">
                <a:solidFill>
                  <a:schemeClr val="bg1"/>
                </a:solidFill>
              </a:endParaRPr>
            </a:p>
          </p:txBody>
        </p:sp>
        <p:sp>
          <p:nvSpPr>
            <p:cNvPr id="27" name="TextBox 74"/>
            <p:cNvSpPr txBox="1">
              <a:spLocks noChangeArrowheads="1"/>
            </p:cNvSpPr>
            <p:nvPr/>
          </p:nvSpPr>
          <p:spPr bwMode="auto">
            <a:xfrm>
              <a:off x="3362782" y="4428639"/>
              <a:ext cx="3029976" cy="954107"/>
            </a:xfrm>
            <a:prstGeom prst="rect">
              <a:avLst/>
            </a:prstGeom>
            <a:noFill/>
            <a:ln w="9525">
              <a:noFill/>
              <a:miter lim="800000"/>
              <a:headEnd/>
              <a:tailEnd/>
            </a:ln>
            <a:effectLst/>
          </p:spPr>
          <p:txBody>
            <a:bodyPr wrap="square">
              <a:spAutoFit/>
            </a:bodyPr>
            <a:lstStyle/>
            <a:p>
              <a:pPr marL="265113" indent="-265113"/>
              <a:r>
                <a:rPr lang="en-US" sz="1400" i="1" dirty="0" smtClean="0">
                  <a:latin typeface="Calibri" pitchFamily="34" charset="0"/>
                </a:rPr>
                <a:t>D</a:t>
              </a:r>
              <a:r>
                <a:rPr lang="en-US" sz="1400" baseline="-25000" dirty="0" smtClean="0">
                  <a:latin typeface="Calibri" pitchFamily="34" charset="0"/>
                </a:rPr>
                <a:t>1</a:t>
              </a:r>
              <a:r>
                <a:rPr lang="en-US" sz="1400" dirty="0" smtClean="0">
                  <a:latin typeface="Calibri" pitchFamily="34" charset="0"/>
                </a:rPr>
                <a:t>	= 4.2 ± 0.5 µm</a:t>
              </a:r>
              <a:r>
                <a:rPr lang="en-US" sz="1400" baseline="30000" dirty="0" smtClean="0">
                  <a:latin typeface="Calibri" pitchFamily="34" charset="0"/>
                </a:rPr>
                <a:t>2</a:t>
              </a:r>
              <a:r>
                <a:rPr lang="en-US" sz="1400" dirty="0" smtClean="0">
                  <a:latin typeface="Calibri" pitchFamily="34" charset="0"/>
                </a:rPr>
                <a:t>s</a:t>
              </a:r>
              <a:r>
                <a:rPr lang="en-US" sz="1400" baseline="30000" dirty="0" smtClean="0">
                  <a:latin typeface="Calibri" pitchFamily="34" charset="0"/>
                </a:rPr>
                <a:t>-1</a:t>
              </a:r>
              <a:endParaRPr lang="en-US" sz="1400" dirty="0" smtClean="0">
                <a:latin typeface="Calibri" pitchFamily="34" charset="0"/>
              </a:endParaRPr>
            </a:p>
            <a:p>
              <a:pPr marL="265113" indent="-265113"/>
              <a:r>
                <a:rPr lang="en-US" sz="1400" i="1" dirty="0" smtClean="0">
                  <a:latin typeface="Calibri" pitchFamily="34" charset="0"/>
                </a:rPr>
                <a:t>D</a:t>
              </a:r>
              <a:r>
                <a:rPr lang="en-US" sz="1400" baseline="-25000" dirty="0" smtClean="0">
                  <a:latin typeface="Calibri" pitchFamily="34" charset="0"/>
                </a:rPr>
                <a:t>2</a:t>
              </a:r>
              <a:r>
                <a:rPr lang="en-US" sz="1400" dirty="0" smtClean="0">
                  <a:latin typeface="Calibri" pitchFamily="34" charset="0"/>
                </a:rPr>
                <a:t>	= 0.19 ± 0.01 µm</a:t>
              </a:r>
              <a:r>
                <a:rPr lang="en-US" sz="1400" baseline="30000" dirty="0" smtClean="0">
                  <a:latin typeface="Calibri" pitchFamily="34" charset="0"/>
                </a:rPr>
                <a:t>2</a:t>
              </a:r>
              <a:r>
                <a:rPr lang="en-US" sz="1400" dirty="0" smtClean="0">
                  <a:latin typeface="Calibri" pitchFamily="34" charset="0"/>
                </a:rPr>
                <a:t>s</a:t>
              </a:r>
              <a:r>
                <a:rPr lang="en-US" sz="1400" baseline="30000" dirty="0" smtClean="0">
                  <a:latin typeface="Calibri" pitchFamily="34" charset="0"/>
                </a:rPr>
                <a:t>-1</a:t>
              </a:r>
              <a:r>
                <a:rPr lang="en-US" sz="1400" dirty="0" smtClean="0">
                  <a:latin typeface="Calibri" pitchFamily="34" charset="0"/>
                </a:rPr>
                <a:t> ,   </a:t>
              </a:r>
              <a:r>
                <a:rPr lang="en-US" sz="1400" i="1" dirty="0" smtClean="0">
                  <a:latin typeface="Calibri" pitchFamily="34" charset="0"/>
                </a:rPr>
                <a:t>f</a:t>
              </a:r>
              <a:r>
                <a:rPr lang="en-US" sz="1400" baseline="-25000" dirty="0" smtClean="0">
                  <a:latin typeface="Calibri" pitchFamily="34" charset="0"/>
                </a:rPr>
                <a:t>2</a:t>
              </a:r>
              <a:r>
                <a:rPr lang="en-US" sz="1400" dirty="0" smtClean="0">
                  <a:latin typeface="Calibri" pitchFamily="34" charset="0"/>
                </a:rPr>
                <a:t> = </a:t>
              </a:r>
              <a:r>
                <a:rPr lang="en-US" sz="1400" dirty="0">
                  <a:latin typeface="Calibri" pitchFamily="34" charset="0"/>
                </a:rPr>
                <a:t>35 ± 3</a:t>
              </a:r>
              <a:r>
                <a:rPr lang="en-US" sz="1400" dirty="0" smtClean="0">
                  <a:latin typeface="Calibri" pitchFamily="34" charset="0"/>
                </a:rPr>
                <a:t>%</a:t>
              </a:r>
              <a:endParaRPr lang="en-US" sz="1400" i="1" dirty="0" smtClean="0">
                <a:latin typeface="Calibri" pitchFamily="34" charset="0"/>
              </a:endParaRPr>
            </a:p>
            <a:p>
              <a:pPr marL="265113" indent="-265113"/>
              <a:r>
                <a:rPr lang="en-US" sz="1400" i="1" dirty="0">
                  <a:solidFill>
                    <a:srgbClr val="FF6600"/>
                  </a:solidFill>
                  <a:latin typeface="Calibri" pitchFamily="34" charset="0"/>
                </a:rPr>
                <a:t>C</a:t>
              </a:r>
              <a:r>
                <a:rPr lang="en-US" sz="1400" i="1" dirty="0">
                  <a:solidFill>
                    <a:schemeClr val="accent1"/>
                  </a:solidFill>
                  <a:latin typeface="Calibri" pitchFamily="34" charset="0"/>
                </a:rPr>
                <a:t>C</a:t>
              </a:r>
              <a:r>
                <a:rPr lang="en-US" sz="1400" dirty="0" smtClean="0">
                  <a:latin typeface="Calibri" pitchFamily="34" charset="0"/>
                </a:rPr>
                <a:t>	= 18 ± 2% </a:t>
              </a:r>
            </a:p>
            <a:p>
              <a:pPr marL="265113" indent="-265113"/>
              <a:r>
                <a:rPr lang="en-US" sz="1400" dirty="0" smtClean="0">
                  <a:latin typeface="Calibri" pitchFamily="34" charset="0"/>
                </a:rPr>
                <a:t>(137 measurements in 74 cells)</a:t>
              </a:r>
            </a:p>
          </p:txBody>
        </p:sp>
        <p:sp>
          <p:nvSpPr>
            <p:cNvPr id="32" name="TextBox 31"/>
            <p:cNvSpPr txBox="1"/>
            <p:nvPr/>
          </p:nvSpPr>
          <p:spPr>
            <a:xfrm>
              <a:off x="6468555" y="4562544"/>
              <a:ext cx="2442809" cy="738664"/>
            </a:xfrm>
            <a:prstGeom prst="rect">
              <a:avLst/>
            </a:prstGeom>
            <a:noFill/>
          </p:spPr>
          <p:txBody>
            <a:bodyPr wrap="none" rtlCol="0">
              <a:spAutoFit/>
            </a:bodyPr>
            <a:lstStyle/>
            <a:p>
              <a:r>
                <a:rPr lang="en-US" sz="1400" dirty="0" smtClean="0">
                  <a:solidFill>
                    <a:schemeClr val="accent1"/>
                  </a:solidFill>
                </a:rPr>
                <a:t>GATA3 (transcription factor):</a:t>
              </a:r>
            </a:p>
            <a:p>
              <a:r>
                <a:rPr lang="en-US" sz="1400" dirty="0" smtClean="0">
                  <a:solidFill>
                    <a:schemeClr val="accent1"/>
                  </a:solidFill>
                </a:rPr>
                <a:t>Free and bound fraction</a:t>
              </a:r>
            </a:p>
            <a:p>
              <a:r>
                <a:rPr lang="en-US" sz="1400" dirty="0" smtClean="0">
                  <a:solidFill>
                    <a:schemeClr val="accent1"/>
                  </a:solidFill>
                </a:rPr>
                <a:t>Chromatin interaction</a:t>
              </a:r>
              <a:endParaRPr lang="en-US" sz="1400" dirty="0">
                <a:solidFill>
                  <a:schemeClr val="accent1"/>
                </a:solidFill>
              </a:endParaRPr>
            </a:p>
          </p:txBody>
        </p:sp>
      </p:grpSp>
      <p:sp>
        <p:nvSpPr>
          <p:cNvPr id="31" name="TextBox 30"/>
          <p:cNvSpPr txBox="1"/>
          <p:nvPr/>
        </p:nvSpPr>
        <p:spPr>
          <a:xfrm>
            <a:off x="179512" y="6309320"/>
            <a:ext cx="3950249" cy="400110"/>
          </a:xfrm>
          <a:prstGeom prst="rect">
            <a:avLst/>
          </a:prstGeom>
          <a:noFill/>
        </p:spPr>
        <p:txBody>
          <a:bodyPr wrap="none" rtlCol="0">
            <a:spAutoFit/>
          </a:bodyPr>
          <a:lstStyle/>
          <a:p>
            <a:r>
              <a:rPr lang="en-US" sz="2000" dirty="0" err="1" smtClean="0">
                <a:solidFill>
                  <a:srgbClr val="FFFFFF"/>
                </a:solidFill>
              </a:rPr>
              <a:t>Malte</a:t>
            </a:r>
            <a:r>
              <a:rPr lang="en-US" sz="2000" dirty="0" smtClean="0">
                <a:solidFill>
                  <a:srgbClr val="FFFFFF"/>
                </a:solidFill>
              </a:rPr>
              <a:t> </a:t>
            </a:r>
            <a:r>
              <a:rPr lang="en-US" sz="2000" dirty="0" err="1" smtClean="0">
                <a:solidFill>
                  <a:srgbClr val="FFFFFF"/>
                </a:solidFill>
              </a:rPr>
              <a:t>Wachsmuth</a:t>
            </a:r>
            <a:r>
              <a:rPr lang="en-US" sz="2000" dirty="0" smtClean="0">
                <a:solidFill>
                  <a:srgbClr val="FFFFFF"/>
                </a:solidFill>
              </a:rPr>
              <a:t>, </a:t>
            </a:r>
            <a:r>
              <a:rPr lang="en-US" sz="2000" dirty="0" err="1" smtClean="0">
                <a:solidFill>
                  <a:srgbClr val="FFFFFF"/>
                </a:solidFill>
              </a:rPr>
              <a:t>Ellenberg</a:t>
            </a:r>
            <a:r>
              <a:rPr lang="en-US" sz="2000" dirty="0" smtClean="0">
                <a:solidFill>
                  <a:srgbClr val="FFFFFF"/>
                </a:solidFill>
              </a:rPr>
              <a:t> Lab</a:t>
            </a:r>
            <a:endParaRPr lang="en-US" sz="2000" dirty="0">
              <a:solidFill>
                <a:srgbClr val="FFFFFF"/>
              </a:solidFill>
            </a:endParaRPr>
          </a:p>
        </p:txBody>
      </p:sp>
    </p:spTree>
    <p:extLst>
      <p:ext uri="{BB962C8B-B14F-4D97-AF65-F5344CB8AC3E}">
        <p14:creationId xmlns:p14="http://schemas.microsoft.com/office/powerpoint/2010/main" val="3217645633"/>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Adaptive FCS Microscopy</a:t>
            </a:r>
            <a:endParaRPr lang="en-US" dirty="0"/>
          </a:p>
        </p:txBody>
      </p:sp>
    </p:spTree>
    <p:extLst>
      <p:ext uri="{BB962C8B-B14F-4D97-AF65-F5344CB8AC3E}">
        <p14:creationId xmlns:p14="http://schemas.microsoft.com/office/powerpoint/2010/main" val="502720235"/>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Diagram 6"/>
          <p:cNvGraphicFramePr/>
          <p:nvPr>
            <p:extLst>
              <p:ext uri="{D42A27DB-BD31-4B8C-83A1-F6EECF244321}">
                <p14:modId xmlns:p14="http://schemas.microsoft.com/office/powerpoint/2010/main" val="1371229270"/>
              </p:ext>
            </p:extLst>
          </p:nvPr>
        </p:nvGraphicFramePr>
        <p:xfrm>
          <a:off x="216024" y="1086773"/>
          <a:ext cx="9036496" cy="51845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3" name="Title 1"/>
          <p:cNvSpPr txBox="1">
            <a:spLocks/>
          </p:cNvSpPr>
          <p:nvPr/>
        </p:nvSpPr>
        <p:spPr>
          <a:xfrm>
            <a:off x="619358" y="76200"/>
            <a:ext cx="8229600"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dirty="0" smtClean="0"/>
              <a:t>High-throughput Screening </a:t>
            </a:r>
            <a:r>
              <a:rPr lang="en-US" sz="3600" dirty="0"/>
              <a:t>M</a:t>
            </a:r>
            <a:r>
              <a:rPr lang="en-US" sz="3600" dirty="0" smtClean="0"/>
              <a:t>icroscopy</a:t>
            </a:r>
            <a:endParaRPr lang="en-US" sz="3600" dirty="0"/>
          </a:p>
        </p:txBody>
      </p:sp>
      <p:sp>
        <p:nvSpPr>
          <p:cNvPr id="2" name="TextBox 1"/>
          <p:cNvSpPr txBox="1"/>
          <p:nvPr/>
        </p:nvSpPr>
        <p:spPr>
          <a:xfrm>
            <a:off x="0" y="732472"/>
            <a:ext cx="3219023" cy="1477328"/>
          </a:xfrm>
          <a:prstGeom prst="rect">
            <a:avLst/>
          </a:prstGeom>
          <a:noFill/>
        </p:spPr>
        <p:txBody>
          <a:bodyPr wrap="none" rtlCol="0">
            <a:spAutoFit/>
          </a:bodyPr>
          <a:lstStyle/>
          <a:p>
            <a:r>
              <a:rPr lang="en-US" dirty="0" smtClean="0"/>
              <a:t>“Primary” screen</a:t>
            </a:r>
          </a:p>
          <a:p>
            <a:pPr marL="342900" indent="-342900">
              <a:buFont typeface="Arial"/>
              <a:buChar char="•"/>
            </a:pPr>
            <a:r>
              <a:rPr lang="en-US" dirty="0"/>
              <a:t>Protein knockdown by siRNA</a:t>
            </a:r>
          </a:p>
          <a:p>
            <a:pPr marL="342900" indent="-342900">
              <a:buFont typeface="Arial"/>
              <a:buChar char="•"/>
            </a:pPr>
            <a:r>
              <a:rPr lang="en-US" dirty="0"/>
              <a:t>Monitor perturbation of </a:t>
            </a:r>
            <a:br>
              <a:rPr lang="en-US" dirty="0"/>
            </a:br>
            <a:r>
              <a:rPr lang="en-US" dirty="0"/>
              <a:t>biological process </a:t>
            </a:r>
            <a:br>
              <a:rPr lang="en-US" dirty="0"/>
            </a:br>
            <a:r>
              <a:rPr lang="en-US" dirty="0"/>
              <a:t>in microscopy assay</a:t>
            </a:r>
          </a:p>
        </p:txBody>
      </p:sp>
      <p:sp>
        <p:nvSpPr>
          <p:cNvPr id="35" name="TextBox 34"/>
          <p:cNvSpPr txBox="1"/>
          <p:nvPr/>
        </p:nvSpPr>
        <p:spPr>
          <a:xfrm>
            <a:off x="6805638" y="4510264"/>
            <a:ext cx="2032929" cy="369332"/>
          </a:xfrm>
          <a:prstGeom prst="rect">
            <a:avLst/>
          </a:prstGeom>
          <a:noFill/>
        </p:spPr>
        <p:txBody>
          <a:bodyPr wrap="none" rtlCol="0">
            <a:spAutoFit/>
          </a:bodyPr>
          <a:lstStyle/>
          <a:p>
            <a:r>
              <a:rPr lang="en-US" dirty="0" smtClean="0"/>
              <a:t>“Secondary” screen</a:t>
            </a:r>
            <a:endParaRPr lang="en-US" dirty="0"/>
          </a:p>
        </p:txBody>
      </p:sp>
      <p:sp>
        <p:nvSpPr>
          <p:cNvPr id="36" name="TextBox 35"/>
          <p:cNvSpPr txBox="1"/>
          <p:nvPr/>
        </p:nvSpPr>
        <p:spPr>
          <a:xfrm>
            <a:off x="2456068" y="6172200"/>
            <a:ext cx="2032929" cy="369332"/>
          </a:xfrm>
          <a:prstGeom prst="rect">
            <a:avLst/>
          </a:prstGeom>
          <a:noFill/>
        </p:spPr>
        <p:txBody>
          <a:bodyPr wrap="none" rtlCol="0">
            <a:spAutoFit/>
          </a:bodyPr>
          <a:lstStyle/>
          <a:p>
            <a:r>
              <a:rPr lang="en-US" dirty="0" smtClean="0"/>
              <a:t>“Secondary” screen</a:t>
            </a:r>
            <a:endParaRPr lang="en-US" dirty="0"/>
          </a:p>
        </p:txBody>
      </p:sp>
    </p:spTree>
    <p:extLst>
      <p:ext uri="{BB962C8B-B14F-4D97-AF65-F5344CB8AC3E}">
        <p14:creationId xmlns:p14="http://schemas.microsoft.com/office/powerpoint/2010/main" val="341379915"/>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lstStyle/>
          <a:p>
            <a:r>
              <a:rPr lang="en-US" dirty="0" smtClean="0"/>
              <a:t>Low NA Transmission Imaging</a:t>
            </a:r>
            <a:endParaRPr lang="en-US" dirty="0"/>
          </a:p>
        </p:txBody>
      </p:sp>
      <p:sp>
        <p:nvSpPr>
          <p:cNvPr id="24" name="Trapezoid 23"/>
          <p:cNvSpPr/>
          <p:nvPr/>
        </p:nvSpPr>
        <p:spPr>
          <a:xfrm flipV="1">
            <a:off x="2209800" y="2983468"/>
            <a:ext cx="533400" cy="2133600"/>
          </a:xfrm>
          <a:prstGeom prst="trapezoid">
            <a:avLst/>
          </a:prstGeom>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25" name="Left Bracket 24"/>
          <p:cNvSpPr/>
          <p:nvPr/>
        </p:nvSpPr>
        <p:spPr>
          <a:xfrm rot="16200000">
            <a:off x="1866900" y="3859768"/>
            <a:ext cx="1219200" cy="1295400"/>
          </a:xfrm>
          <a:prstGeom prst="leftBracket">
            <a:avLst/>
          </a:pr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8" name="TextBox 27"/>
          <p:cNvSpPr txBox="1"/>
          <p:nvPr/>
        </p:nvSpPr>
        <p:spPr>
          <a:xfrm>
            <a:off x="5257800" y="5562600"/>
            <a:ext cx="2428870" cy="369332"/>
          </a:xfrm>
          <a:prstGeom prst="rect">
            <a:avLst/>
          </a:prstGeom>
          <a:noFill/>
        </p:spPr>
        <p:txBody>
          <a:bodyPr wrap="none" rtlCol="0">
            <a:spAutoFit/>
          </a:bodyPr>
          <a:lstStyle/>
          <a:p>
            <a:r>
              <a:rPr lang="en-US" dirty="0" smtClean="0"/>
              <a:t>Image without shadows</a:t>
            </a:r>
            <a:endParaRPr lang="en-US" dirty="0"/>
          </a:p>
        </p:txBody>
      </p:sp>
      <p:sp>
        <p:nvSpPr>
          <p:cNvPr id="29" name="TextBox 28"/>
          <p:cNvSpPr txBox="1"/>
          <p:nvPr/>
        </p:nvSpPr>
        <p:spPr>
          <a:xfrm>
            <a:off x="1524000" y="5574268"/>
            <a:ext cx="2428870" cy="369332"/>
          </a:xfrm>
          <a:prstGeom prst="rect">
            <a:avLst/>
          </a:prstGeom>
          <a:noFill/>
        </p:spPr>
        <p:txBody>
          <a:bodyPr wrap="none" rtlCol="0">
            <a:spAutoFit/>
          </a:bodyPr>
          <a:lstStyle/>
          <a:p>
            <a:r>
              <a:rPr lang="en-US" dirty="0" smtClean="0"/>
              <a:t>Image without shadows</a:t>
            </a:r>
            <a:endParaRPr lang="en-US" dirty="0"/>
          </a:p>
        </p:txBody>
      </p:sp>
      <p:sp>
        <p:nvSpPr>
          <p:cNvPr id="32" name="Rectangle 31"/>
          <p:cNvSpPr/>
          <p:nvPr/>
        </p:nvSpPr>
        <p:spPr>
          <a:xfrm>
            <a:off x="1524000" y="1371600"/>
            <a:ext cx="1905000" cy="990600"/>
          </a:xfrm>
          <a:prstGeom prst="rect">
            <a:avLst/>
          </a:prstGeom>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grpSp>
        <p:nvGrpSpPr>
          <p:cNvPr id="19" name="Group 18"/>
          <p:cNvGrpSpPr/>
          <p:nvPr/>
        </p:nvGrpSpPr>
        <p:grpSpPr>
          <a:xfrm>
            <a:off x="1219200" y="2362200"/>
            <a:ext cx="2514600" cy="0"/>
            <a:chOff x="457200" y="1828800"/>
            <a:chExt cx="2514600" cy="0"/>
          </a:xfrm>
        </p:grpSpPr>
        <p:cxnSp>
          <p:nvCxnSpPr>
            <p:cNvPr id="17" name="Straight Connector 16"/>
            <p:cNvCxnSpPr/>
            <p:nvPr/>
          </p:nvCxnSpPr>
          <p:spPr>
            <a:xfrm>
              <a:off x="457200" y="1828800"/>
              <a:ext cx="9906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1981200" y="1828800"/>
              <a:ext cx="9906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grpSp>
      <p:sp>
        <p:nvSpPr>
          <p:cNvPr id="16" name="Rectangle 15"/>
          <p:cNvSpPr/>
          <p:nvPr/>
        </p:nvSpPr>
        <p:spPr>
          <a:xfrm>
            <a:off x="2209800" y="2362200"/>
            <a:ext cx="533400" cy="609600"/>
          </a:xfrm>
          <a:prstGeom prst="rect">
            <a:avLst/>
          </a:prstGeom>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26" name="Oval 25"/>
          <p:cNvSpPr/>
          <p:nvPr/>
        </p:nvSpPr>
        <p:spPr>
          <a:xfrm>
            <a:off x="1295400" y="2831068"/>
            <a:ext cx="2286000" cy="228600"/>
          </a:xfrm>
          <a:prstGeom prst="ellipse">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sp>
        <p:nvSpPr>
          <p:cNvPr id="21" name="Trapezoid 20"/>
          <p:cNvSpPr/>
          <p:nvPr/>
        </p:nvSpPr>
        <p:spPr>
          <a:xfrm flipV="1">
            <a:off x="5715000" y="2983468"/>
            <a:ext cx="533400" cy="2133600"/>
          </a:xfrm>
          <a:prstGeom prst="trapezoid">
            <a:avLst/>
          </a:prstGeom>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22" name="Left Bracket 21"/>
          <p:cNvSpPr/>
          <p:nvPr/>
        </p:nvSpPr>
        <p:spPr>
          <a:xfrm rot="16200000">
            <a:off x="5829300" y="3859768"/>
            <a:ext cx="1219200" cy="1295400"/>
          </a:xfrm>
          <a:prstGeom prst="leftBracket">
            <a:avLst/>
          </a:pr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3" name="Rectangle 22"/>
          <p:cNvSpPr/>
          <p:nvPr/>
        </p:nvSpPr>
        <p:spPr>
          <a:xfrm>
            <a:off x="5029200" y="1371600"/>
            <a:ext cx="1905000" cy="990600"/>
          </a:xfrm>
          <a:prstGeom prst="rect">
            <a:avLst/>
          </a:prstGeom>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grpSp>
        <p:nvGrpSpPr>
          <p:cNvPr id="27" name="Group 26"/>
          <p:cNvGrpSpPr/>
          <p:nvPr/>
        </p:nvGrpSpPr>
        <p:grpSpPr>
          <a:xfrm>
            <a:off x="4724400" y="2362200"/>
            <a:ext cx="2514600" cy="0"/>
            <a:chOff x="457200" y="1828800"/>
            <a:chExt cx="2514600" cy="0"/>
          </a:xfrm>
        </p:grpSpPr>
        <p:cxnSp>
          <p:nvCxnSpPr>
            <p:cNvPr id="30" name="Straight Connector 29"/>
            <p:cNvCxnSpPr/>
            <p:nvPr/>
          </p:nvCxnSpPr>
          <p:spPr>
            <a:xfrm>
              <a:off x="457200" y="1828800"/>
              <a:ext cx="9906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a:off x="1981200" y="1828800"/>
              <a:ext cx="9906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grpSp>
      <p:sp>
        <p:nvSpPr>
          <p:cNvPr id="33" name="Rectangle 32"/>
          <p:cNvSpPr/>
          <p:nvPr/>
        </p:nvSpPr>
        <p:spPr>
          <a:xfrm>
            <a:off x="5715000" y="2362200"/>
            <a:ext cx="533400" cy="609600"/>
          </a:xfrm>
          <a:prstGeom prst="rect">
            <a:avLst/>
          </a:prstGeom>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34" name="Oval 33"/>
          <p:cNvSpPr/>
          <p:nvPr/>
        </p:nvSpPr>
        <p:spPr>
          <a:xfrm>
            <a:off x="4800600" y="2831068"/>
            <a:ext cx="2286000" cy="228600"/>
          </a:xfrm>
          <a:prstGeom prst="ellipse">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sp>
        <p:nvSpPr>
          <p:cNvPr id="3" name="TextBox 2"/>
          <p:cNvSpPr txBox="1"/>
          <p:nvPr/>
        </p:nvSpPr>
        <p:spPr>
          <a:xfrm>
            <a:off x="254031" y="1981200"/>
            <a:ext cx="1193769" cy="646331"/>
          </a:xfrm>
          <a:prstGeom prst="rect">
            <a:avLst/>
          </a:prstGeom>
          <a:noFill/>
        </p:spPr>
        <p:txBody>
          <a:bodyPr wrap="none" rtlCol="0">
            <a:spAutoFit/>
          </a:bodyPr>
          <a:lstStyle/>
          <a:p>
            <a:r>
              <a:rPr lang="en-US" dirty="0" smtClean="0"/>
              <a:t>Condenser</a:t>
            </a:r>
            <a:br>
              <a:rPr lang="en-US" dirty="0" smtClean="0"/>
            </a:br>
            <a:r>
              <a:rPr lang="en-US" dirty="0" smtClean="0"/>
              <a:t>Aperture</a:t>
            </a:r>
            <a:endParaRPr lang="en-US" dirty="0"/>
          </a:p>
        </p:txBody>
      </p:sp>
      <p:pic>
        <p:nvPicPr>
          <p:cNvPr id="4" name="Picture 3" descr="1mmPlastic--5x--PGC--border.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52998" y="5181600"/>
            <a:ext cx="2237796" cy="1619999"/>
          </a:xfrm>
          <a:prstGeom prst="rect">
            <a:avLst/>
          </a:prstGeom>
        </p:spPr>
      </p:pic>
      <p:pic>
        <p:nvPicPr>
          <p:cNvPr id="5" name="Picture 4" descr="1mmPlastic--5x--PGC--center.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7800" y="5181600"/>
            <a:ext cx="2209800" cy="1599733"/>
          </a:xfrm>
          <a:prstGeom prst="rect">
            <a:avLst/>
          </a:prstGeom>
        </p:spPr>
      </p:pic>
      <p:sp>
        <p:nvSpPr>
          <p:cNvPr id="35" name="TextBox 34"/>
          <p:cNvSpPr txBox="1"/>
          <p:nvPr/>
        </p:nvSpPr>
        <p:spPr>
          <a:xfrm>
            <a:off x="228600" y="4953000"/>
            <a:ext cx="1676511" cy="646331"/>
          </a:xfrm>
          <a:prstGeom prst="rect">
            <a:avLst/>
          </a:prstGeom>
        </p:spPr>
        <p:style>
          <a:lnRef idx="1">
            <a:schemeClr val="accent5"/>
          </a:lnRef>
          <a:fillRef idx="3">
            <a:schemeClr val="accent5"/>
          </a:fillRef>
          <a:effectRef idx="2">
            <a:schemeClr val="accent5"/>
          </a:effectRef>
          <a:fontRef idx="minor">
            <a:schemeClr val="lt1"/>
          </a:fontRef>
        </p:style>
        <p:txBody>
          <a:bodyPr wrap="none" rtlCol="0">
            <a:spAutoFit/>
          </a:bodyPr>
          <a:lstStyle/>
          <a:p>
            <a:r>
              <a:rPr lang="en-US" dirty="0" err="1" smtClean="0"/>
              <a:t>Celldiscoverer</a:t>
            </a:r>
            <a:r>
              <a:rPr lang="en-US" dirty="0" smtClean="0"/>
              <a:t> 7 </a:t>
            </a:r>
          </a:p>
          <a:p>
            <a:r>
              <a:rPr lang="en-US" dirty="0" smtClean="0"/>
              <a:t>logo</a:t>
            </a:r>
            <a:endParaRPr lang="en-US" dirty="0"/>
          </a:p>
        </p:txBody>
      </p:sp>
    </p:spTree>
    <p:extLst>
      <p:ext uri="{BB962C8B-B14F-4D97-AF65-F5344CB8AC3E}">
        <p14:creationId xmlns:p14="http://schemas.microsoft.com/office/powerpoint/2010/main" val="3920377482"/>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9013" y="609600"/>
            <a:ext cx="8229600" cy="1143000"/>
          </a:xfrm>
        </p:spPr>
        <p:txBody>
          <a:bodyPr>
            <a:normAutofit fontScale="90000"/>
          </a:bodyPr>
          <a:lstStyle/>
          <a:p>
            <a:r>
              <a:rPr lang="en-US" dirty="0" smtClean="0"/>
              <a:t>Adaptive Feedback Microscopy </a:t>
            </a:r>
            <a:br>
              <a:rPr lang="en-US" dirty="0" smtClean="0"/>
            </a:br>
            <a:r>
              <a:rPr lang="en-US" dirty="0" smtClean="0"/>
              <a:t>using ZEISS products</a:t>
            </a:r>
            <a:endParaRPr lang="en-US" sz="3100" dirty="0">
              <a:solidFill>
                <a:srgbClr val="00B050"/>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163085712"/>
              </p:ext>
            </p:extLst>
          </p:nvPr>
        </p:nvGraphicFramePr>
        <p:xfrm>
          <a:off x="457200" y="2514600"/>
          <a:ext cx="8305800" cy="2936240"/>
        </p:xfrm>
        <a:graphic>
          <a:graphicData uri="http://schemas.openxmlformats.org/drawingml/2006/table">
            <a:tbl>
              <a:tblPr firstRow="1" bandRow="1">
                <a:tableStyleId>{5C22544A-7EE6-4342-B048-85BDC9FD1C3A}</a:tableStyleId>
              </a:tblPr>
              <a:tblGrid>
                <a:gridCol w="2076450"/>
                <a:gridCol w="2076450"/>
                <a:gridCol w="2076450"/>
                <a:gridCol w="2076450"/>
              </a:tblGrid>
              <a:tr h="1071834">
                <a:tc>
                  <a:txBody>
                    <a:bodyPr/>
                    <a:lstStyle/>
                    <a:p>
                      <a:r>
                        <a:rPr lang="en-US" dirty="0" smtClean="0"/>
                        <a:t>Microscope</a:t>
                      </a:r>
                    </a:p>
                    <a:p>
                      <a:r>
                        <a:rPr lang="en-US" dirty="0" smtClean="0"/>
                        <a:t>Examples</a:t>
                      </a:r>
                      <a:endParaRPr lang="en-US" dirty="0"/>
                    </a:p>
                  </a:txBody>
                  <a:tcPr/>
                </a:tc>
                <a:tc>
                  <a:txBody>
                    <a:bodyPr/>
                    <a:lstStyle/>
                    <a:p>
                      <a:r>
                        <a:rPr lang="en-US" dirty="0" smtClean="0"/>
                        <a:t>Zeiss</a:t>
                      </a:r>
                      <a:r>
                        <a:rPr lang="en-US" baseline="0" dirty="0" smtClean="0"/>
                        <a:t> Software</a:t>
                      </a:r>
                      <a:endParaRPr lang="en-US" dirty="0"/>
                    </a:p>
                  </a:txBody>
                  <a:tcPr/>
                </a:tc>
                <a:tc>
                  <a:txBody>
                    <a:bodyPr/>
                    <a:lstStyle/>
                    <a:p>
                      <a:r>
                        <a:rPr lang="en-US" dirty="0" smtClean="0"/>
                        <a:t>Open Application</a:t>
                      </a:r>
                      <a:r>
                        <a:rPr lang="en-US" baseline="0" dirty="0" smtClean="0"/>
                        <a:t> Development </a:t>
                      </a:r>
                      <a:r>
                        <a:rPr lang="en-US" dirty="0" smtClean="0"/>
                        <a:t>Modality</a:t>
                      </a:r>
                      <a:endParaRPr lang="en-US" dirty="0"/>
                    </a:p>
                  </a:txBody>
                  <a:tcPr/>
                </a:tc>
                <a:tc>
                  <a:txBody>
                    <a:bodyPr/>
                    <a:lstStyle/>
                    <a:p>
                      <a:r>
                        <a:rPr lang="en-US" dirty="0" smtClean="0"/>
                        <a:t>Image</a:t>
                      </a:r>
                      <a:r>
                        <a:rPr lang="en-US" baseline="0" dirty="0" smtClean="0"/>
                        <a:t> Analysis Modalities</a:t>
                      </a:r>
                      <a:endParaRPr lang="en-US" dirty="0"/>
                    </a:p>
                  </a:txBody>
                  <a:tcPr/>
                </a:tc>
              </a:tr>
              <a:tr h="932203">
                <a:tc>
                  <a:txBody>
                    <a:bodyPr/>
                    <a:lstStyle/>
                    <a:p>
                      <a:r>
                        <a:rPr lang="en-US" dirty="0" smtClean="0"/>
                        <a:t>LSM510 confocal (1)</a:t>
                      </a:r>
                    </a:p>
                    <a:p>
                      <a:r>
                        <a:rPr lang="en-US" dirty="0" smtClean="0"/>
                        <a:t>LSM780 confocal</a:t>
                      </a:r>
                    </a:p>
                    <a:p>
                      <a:r>
                        <a:rPr lang="en-US" dirty="0" smtClean="0"/>
                        <a:t>LSM880 confocal</a:t>
                      </a:r>
                      <a:endParaRPr lang="en-US" dirty="0"/>
                    </a:p>
                  </a:txBody>
                  <a:tcPr/>
                </a:tc>
                <a:tc>
                  <a:txBody>
                    <a:bodyPr/>
                    <a:lstStyle/>
                    <a:p>
                      <a:r>
                        <a:rPr lang="en-US" dirty="0" smtClean="0"/>
                        <a:t>ZEN Black</a:t>
                      </a:r>
                      <a:endParaRPr lang="en-US" dirty="0"/>
                    </a:p>
                  </a:txBody>
                  <a:tcPr/>
                </a:tc>
                <a:tc>
                  <a:txBody>
                    <a:bodyPr/>
                    <a:lstStyle/>
                    <a:p>
                      <a:r>
                        <a:rPr lang="en-US" dirty="0" smtClean="0"/>
                        <a:t>Visual Basic scripting with</a:t>
                      </a:r>
                      <a:r>
                        <a:rPr lang="en-US" baseline="0" dirty="0" smtClean="0"/>
                        <a:t> </a:t>
                      </a:r>
                      <a:r>
                        <a:rPr lang="en-US" dirty="0" smtClean="0"/>
                        <a:t>macro recording</a:t>
                      </a:r>
                      <a:endParaRPr lang="en-US" dirty="0"/>
                    </a:p>
                  </a:txBody>
                  <a:tcPr/>
                </a:tc>
                <a:tc>
                  <a:txBody>
                    <a:bodyPr/>
                    <a:lstStyle/>
                    <a:p>
                      <a:r>
                        <a:rPr lang="en-US" dirty="0" smtClean="0">
                          <a:solidFill>
                            <a:schemeClr val="bg1">
                              <a:lumMod val="65000"/>
                            </a:schemeClr>
                          </a:solidFill>
                        </a:rPr>
                        <a:t>Visual</a:t>
                      </a:r>
                      <a:r>
                        <a:rPr lang="en-US" baseline="0" dirty="0" smtClean="0">
                          <a:solidFill>
                            <a:schemeClr val="bg1">
                              <a:lumMod val="65000"/>
                            </a:schemeClr>
                          </a:solidFill>
                        </a:rPr>
                        <a:t> Basic</a:t>
                      </a:r>
                      <a:r>
                        <a:rPr lang="en-US" baseline="0" dirty="0" smtClean="0"/>
                        <a:t> or</a:t>
                      </a:r>
                      <a:endParaRPr lang="en-US" dirty="0" smtClean="0"/>
                    </a:p>
                    <a:p>
                      <a:r>
                        <a:rPr lang="en-US" dirty="0" smtClean="0"/>
                        <a:t>external</a:t>
                      </a:r>
                      <a:r>
                        <a:rPr lang="en-US" baseline="0" dirty="0" smtClean="0"/>
                        <a:t> software </a:t>
                      </a:r>
                      <a:endParaRPr lang="en-US" dirty="0"/>
                    </a:p>
                  </a:txBody>
                  <a:tcPr/>
                </a:tc>
              </a:tr>
              <a:tr h="932203">
                <a:tc>
                  <a:txBody>
                    <a:bodyPr/>
                    <a:lstStyle/>
                    <a:p>
                      <a:r>
                        <a:rPr lang="en-US" dirty="0" smtClean="0"/>
                        <a:t>LSM800 confocal</a:t>
                      </a:r>
                    </a:p>
                    <a:p>
                      <a:r>
                        <a:rPr lang="en-US" dirty="0" err="1" smtClean="0"/>
                        <a:t>CellDiscoverer</a:t>
                      </a:r>
                      <a:r>
                        <a:rPr lang="en-US" dirty="0" smtClean="0"/>
                        <a:t> 7 </a:t>
                      </a:r>
                      <a:r>
                        <a:rPr lang="en-US" dirty="0" err="1" smtClean="0"/>
                        <a:t>widefield</a:t>
                      </a:r>
                      <a:endParaRPr lang="en-US" dirty="0"/>
                    </a:p>
                  </a:txBody>
                  <a:tcPr/>
                </a:tc>
                <a:tc>
                  <a:txBody>
                    <a:bodyPr/>
                    <a:lstStyle/>
                    <a:p>
                      <a:r>
                        <a:rPr lang="en-US" dirty="0" smtClean="0"/>
                        <a:t>ZEN Blue</a:t>
                      </a:r>
                      <a:endParaRPr lang="en-US" dirty="0"/>
                    </a:p>
                  </a:txBody>
                  <a:tcPr/>
                </a:tc>
                <a:tc>
                  <a:txBody>
                    <a:bodyPr/>
                    <a:lstStyle/>
                    <a:p>
                      <a:r>
                        <a:rPr lang="en-US" dirty="0" smtClean="0"/>
                        <a:t>Python scripting with macro recording</a:t>
                      </a:r>
                      <a:endParaRPr lang="en-US" dirty="0"/>
                    </a:p>
                  </a:txBody>
                  <a:tcPr/>
                </a:tc>
                <a:tc>
                  <a:txBody>
                    <a:bodyPr/>
                    <a:lstStyle/>
                    <a:p>
                      <a:r>
                        <a:rPr lang="en-US" smtClean="0"/>
                        <a:t>ZEN Blue interal image</a:t>
                      </a:r>
                      <a:r>
                        <a:rPr lang="en-US" baseline="0" smtClean="0"/>
                        <a:t> analysis</a:t>
                      </a:r>
                      <a:r>
                        <a:rPr lang="en-US" smtClean="0"/>
                        <a:t> or external </a:t>
                      </a:r>
                      <a:r>
                        <a:rPr lang="en-US" dirty="0" smtClean="0"/>
                        <a:t>software</a:t>
                      </a:r>
                      <a:endParaRPr lang="en-US" dirty="0"/>
                    </a:p>
                  </a:txBody>
                  <a:tcPr/>
                </a:tc>
              </a:tr>
            </a:tbl>
          </a:graphicData>
        </a:graphic>
      </p:graphicFrame>
      <p:sp>
        <p:nvSpPr>
          <p:cNvPr id="5" name="Rectangle 4"/>
          <p:cNvSpPr/>
          <p:nvPr/>
        </p:nvSpPr>
        <p:spPr>
          <a:xfrm>
            <a:off x="539783" y="5867400"/>
            <a:ext cx="8138830" cy="646331"/>
          </a:xfrm>
          <a:prstGeom prst="rect">
            <a:avLst/>
          </a:prstGeom>
        </p:spPr>
        <p:txBody>
          <a:bodyPr wrap="square">
            <a:spAutoFit/>
          </a:bodyPr>
          <a:lstStyle/>
          <a:p>
            <a:r>
              <a:rPr lang="en-US" dirty="0" smtClean="0"/>
              <a:t>(1) </a:t>
            </a:r>
            <a:r>
              <a:rPr lang="en-US" dirty="0" err="1" smtClean="0"/>
              <a:t>Rabut</a:t>
            </a:r>
            <a:r>
              <a:rPr lang="en-US" dirty="0" smtClean="0"/>
              <a:t> </a:t>
            </a:r>
            <a:r>
              <a:rPr lang="en-US" dirty="0"/>
              <a:t>and </a:t>
            </a:r>
            <a:r>
              <a:rPr lang="en-US" dirty="0" err="1"/>
              <a:t>Ellenberg</a:t>
            </a:r>
            <a:r>
              <a:rPr lang="en-US" dirty="0"/>
              <a:t>, Automatic real-time three-dimensional cell tracking by fluorescence </a:t>
            </a:r>
            <a:r>
              <a:rPr lang="en-US" dirty="0" smtClean="0"/>
              <a:t>microscopy. J</a:t>
            </a:r>
            <a:r>
              <a:rPr lang="en-US" dirty="0"/>
              <a:t>. Microscopy, </a:t>
            </a:r>
            <a:r>
              <a:rPr lang="en-US" b="1" dirty="0" smtClean="0"/>
              <a:t>2004</a:t>
            </a:r>
            <a:endParaRPr lang="en-US" b="1" dirty="0"/>
          </a:p>
        </p:txBody>
      </p:sp>
    </p:spTree>
    <p:extLst>
      <p:ext uri="{BB962C8B-B14F-4D97-AF65-F5344CB8AC3E}">
        <p14:creationId xmlns:p14="http://schemas.microsoft.com/office/powerpoint/2010/main" val="409924323"/>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This ‘tech-talk’ is for…</a:t>
            </a:r>
            <a:endParaRPr lang="en-US" dirty="0"/>
          </a:p>
        </p:txBody>
      </p:sp>
      <p:sp>
        <p:nvSpPr>
          <p:cNvPr id="3" name="TextBox 2"/>
          <p:cNvSpPr txBox="1"/>
          <p:nvPr/>
        </p:nvSpPr>
        <p:spPr>
          <a:xfrm>
            <a:off x="762000" y="1981200"/>
            <a:ext cx="7772400" cy="3108544"/>
          </a:xfrm>
          <a:prstGeom prst="rect">
            <a:avLst/>
          </a:prstGeom>
          <a:noFill/>
        </p:spPr>
        <p:txBody>
          <a:bodyPr wrap="square" rtlCol="0">
            <a:spAutoFit/>
          </a:bodyPr>
          <a:lstStyle/>
          <a:p>
            <a:r>
              <a:rPr lang="en-US" sz="2800" dirty="0" smtClean="0"/>
              <a:t>…scientists </a:t>
            </a:r>
            <a:r>
              <a:rPr lang="en-US" sz="2800" dirty="0" smtClean="0"/>
              <a:t>considering </a:t>
            </a:r>
            <a:r>
              <a:rPr lang="en-US" sz="2800" dirty="0" smtClean="0"/>
              <a:t>high</a:t>
            </a:r>
            <a:r>
              <a:rPr lang="en-US" sz="2800" dirty="0" smtClean="0"/>
              <a:t>-throughput microscopy </a:t>
            </a:r>
            <a:r>
              <a:rPr lang="en-US" sz="2800" dirty="0" smtClean="0"/>
              <a:t>experiments, looking </a:t>
            </a:r>
            <a:r>
              <a:rPr lang="en-US" sz="2800" dirty="0" smtClean="0"/>
              <a:t>for </a:t>
            </a:r>
            <a:r>
              <a:rPr lang="en-US" sz="2800" dirty="0" smtClean="0"/>
              <a:t>some advice/ideas regarding</a:t>
            </a:r>
            <a:endParaRPr lang="en-US" sz="2800" dirty="0" smtClean="0"/>
          </a:p>
          <a:p>
            <a:endParaRPr lang="en-US" sz="2800" dirty="0" smtClean="0"/>
          </a:p>
          <a:p>
            <a:pPr marL="285750" indent="-285750">
              <a:buFontTx/>
              <a:buChar char="-"/>
            </a:pPr>
            <a:r>
              <a:rPr lang="en-US" sz="2800" dirty="0" smtClean="0"/>
              <a:t>Microscope system</a:t>
            </a:r>
          </a:p>
          <a:p>
            <a:pPr marL="285750" indent="-285750">
              <a:buFontTx/>
              <a:buChar char="-"/>
            </a:pPr>
            <a:r>
              <a:rPr lang="en-US" sz="2800" dirty="0" smtClean="0"/>
              <a:t>Assay development</a:t>
            </a:r>
          </a:p>
          <a:p>
            <a:pPr marL="285750" indent="-285750">
              <a:buFontTx/>
              <a:buChar char="-"/>
            </a:pPr>
            <a:r>
              <a:rPr lang="en-US" sz="2800" dirty="0" smtClean="0"/>
              <a:t>Data analysis</a:t>
            </a:r>
            <a:endParaRPr lang="en-US" sz="2800" dirty="0"/>
          </a:p>
        </p:txBody>
      </p:sp>
      <p:pic>
        <p:nvPicPr>
          <p:cNvPr id="4" name="Picture 40"/>
          <p:cNvPicPr>
            <a:picLocks noChangeAspect="1"/>
          </p:cNvPicPr>
          <p:nvPr/>
        </p:nvPicPr>
        <p:blipFill>
          <a:blip r:embed="rId2" cstate="print"/>
          <a:srcRect/>
          <a:stretch>
            <a:fillRect/>
          </a:stretch>
        </p:blipFill>
        <p:spPr bwMode="auto">
          <a:xfrm>
            <a:off x="5943600" y="4191000"/>
            <a:ext cx="1981200" cy="1687605"/>
          </a:xfrm>
          <a:prstGeom prst="rect">
            <a:avLst/>
          </a:prstGeom>
          <a:noFill/>
          <a:ln w="9525">
            <a:noFill/>
            <a:miter lim="800000"/>
            <a:headEnd/>
            <a:tailEnd/>
          </a:ln>
        </p:spPr>
      </p:pic>
      <p:sp>
        <p:nvSpPr>
          <p:cNvPr id="5" name="TextBox 4"/>
          <p:cNvSpPr txBox="1"/>
          <p:nvPr/>
        </p:nvSpPr>
        <p:spPr>
          <a:xfrm>
            <a:off x="6354871" y="3962400"/>
            <a:ext cx="1112729" cy="369332"/>
          </a:xfrm>
          <a:prstGeom prst="rect">
            <a:avLst/>
          </a:prstGeom>
          <a:noFill/>
        </p:spPr>
        <p:txBody>
          <a:bodyPr wrap="none" rtlCol="0">
            <a:spAutoFit/>
          </a:bodyPr>
          <a:lstStyle/>
          <a:p>
            <a:r>
              <a:rPr lang="en-US" dirty="0" smtClean="0"/>
              <a:t>Invited by</a:t>
            </a:r>
            <a:endParaRPr lang="en-US" dirty="0"/>
          </a:p>
        </p:txBody>
      </p:sp>
    </p:spTree>
    <p:extLst>
      <p:ext uri="{BB962C8B-B14F-4D97-AF65-F5344CB8AC3E}">
        <p14:creationId xmlns:p14="http://schemas.microsoft.com/office/powerpoint/2010/main" val="9010232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2"/>
          <a:stretch>
            <a:fillRect/>
          </a:stretch>
        </p:blipFill>
        <p:spPr>
          <a:xfrm>
            <a:off x="304800" y="4267200"/>
            <a:ext cx="3365500" cy="2413000"/>
          </a:xfrm>
          <a:prstGeom prst="rect">
            <a:avLst/>
          </a:prstGeom>
        </p:spPr>
      </p:pic>
      <p:sp>
        <p:nvSpPr>
          <p:cNvPr id="2" name="Title 1"/>
          <p:cNvSpPr>
            <a:spLocks noGrp="1"/>
          </p:cNvSpPr>
          <p:nvPr>
            <p:ph type="title"/>
          </p:nvPr>
        </p:nvSpPr>
        <p:spPr>
          <a:xfrm>
            <a:off x="533400" y="0"/>
            <a:ext cx="8229600" cy="1143000"/>
          </a:xfrm>
        </p:spPr>
        <p:txBody>
          <a:bodyPr>
            <a:normAutofit/>
          </a:bodyPr>
          <a:lstStyle/>
          <a:p>
            <a:r>
              <a:rPr lang="en-US" dirty="0" smtClean="0"/>
              <a:t>A ‘typical’ HT-microscopy </a:t>
            </a:r>
            <a:r>
              <a:rPr lang="en-US" dirty="0" smtClean="0"/>
              <a:t>screen</a:t>
            </a:r>
            <a:endParaRPr lang="en-US" dirty="0"/>
          </a:p>
        </p:txBody>
      </p:sp>
      <p:sp>
        <p:nvSpPr>
          <p:cNvPr id="4" name="TextBox 3"/>
          <p:cNvSpPr txBox="1"/>
          <p:nvPr/>
        </p:nvSpPr>
        <p:spPr>
          <a:xfrm>
            <a:off x="609600" y="1233269"/>
            <a:ext cx="1869585" cy="646331"/>
          </a:xfrm>
          <a:prstGeom prst="rect">
            <a:avLst/>
          </a:prstGeom>
          <a:noFill/>
        </p:spPr>
        <p:txBody>
          <a:bodyPr wrap="none" rtlCol="0">
            <a:spAutoFit/>
          </a:bodyPr>
          <a:lstStyle/>
          <a:p>
            <a:r>
              <a:rPr lang="en-US" dirty="0" smtClean="0"/>
              <a:t>Biological </a:t>
            </a:r>
            <a:r>
              <a:rPr lang="en-US" dirty="0"/>
              <a:t>process</a:t>
            </a:r>
          </a:p>
          <a:p>
            <a:r>
              <a:rPr lang="en-US" dirty="0" smtClean="0"/>
              <a:t>Find novel genes</a:t>
            </a:r>
            <a:endParaRPr lang="en-US" dirty="0"/>
          </a:p>
        </p:txBody>
      </p:sp>
      <p:sp>
        <p:nvSpPr>
          <p:cNvPr id="5" name="TextBox 4"/>
          <p:cNvSpPr txBox="1"/>
          <p:nvPr/>
        </p:nvSpPr>
        <p:spPr>
          <a:xfrm>
            <a:off x="609600" y="2233136"/>
            <a:ext cx="2023661" cy="369332"/>
          </a:xfrm>
          <a:prstGeom prst="rect">
            <a:avLst/>
          </a:prstGeom>
          <a:noFill/>
        </p:spPr>
        <p:txBody>
          <a:bodyPr wrap="none" rtlCol="0">
            <a:spAutoFit/>
          </a:bodyPr>
          <a:lstStyle/>
          <a:p>
            <a:r>
              <a:rPr lang="en-US" dirty="0" err="1" smtClean="0"/>
              <a:t>Bioinformatic</a:t>
            </a:r>
            <a:r>
              <a:rPr lang="en-US" dirty="0" smtClean="0"/>
              <a:t> filter</a:t>
            </a:r>
            <a:endParaRPr lang="en-US" dirty="0"/>
          </a:p>
        </p:txBody>
      </p:sp>
      <p:sp>
        <p:nvSpPr>
          <p:cNvPr id="8" name="TextBox 7"/>
          <p:cNvSpPr txBox="1"/>
          <p:nvPr/>
        </p:nvSpPr>
        <p:spPr>
          <a:xfrm>
            <a:off x="609600" y="2907268"/>
            <a:ext cx="2160380" cy="369332"/>
          </a:xfrm>
          <a:prstGeom prst="rect">
            <a:avLst/>
          </a:prstGeom>
          <a:noFill/>
        </p:spPr>
        <p:txBody>
          <a:bodyPr wrap="none" rtlCol="0">
            <a:spAutoFit/>
          </a:bodyPr>
          <a:lstStyle/>
          <a:p>
            <a:r>
              <a:rPr lang="en-US" dirty="0" smtClean="0"/>
              <a:t>~500 putative genes</a:t>
            </a:r>
            <a:endParaRPr lang="en-US" dirty="0"/>
          </a:p>
        </p:txBody>
      </p:sp>
      <p:sp>
        <p:nvSpPr>
          <p:cNvPr id="9" name="TextBox 8"/>
          <p:cNvSpPr txBox="1"/>
          <p:nvPr/>
        </p:nvSpPr>
        <p:spPr>
          <a:xfrm>
            <a:off x="609600" y="3593068"/>
            <a:ext cx="2651011" cy="369332"/>
          </a:xfrm>
          <a:prstGeom prst="rect">
            <a:avLst/>
          </a:prstGeom>
          <a:noFill/>
        </p:spPr>
        <p:txBody>
          <a:bodyPr wrap="none" rtlCol="0">
            <a:spAutoFit/>
          </a:bodyPr>
          <a:lstStyle/>
          <a:p>
            <a:r>
              <a:rPr lang="en-US" dirty="0" smtClean="0"/>
              <a:t>~1500 </a:t>
            </a:r>
            <a:r>
              <a:rPr lang="en-US" dirty="0" err="1" smtClean="0"/>
              <a:t>siRNAs</a:t>
            </a:r>
            <a:r>
              <a:rPr lang="en-US" dirty="0" smtClean="0"/>
              <a:t> (3 per gene)</a:t>
            </a:r>
            <a:endParaRPr lang="en-US" dirty="0"/>
          </a:p>
        </p:txBody>
      </p:sp>
      <p:sp>
        <p:nvSpPr>
          <p:cNvPr id="10" name="TextBox 9"/>
          <p:cNvSpPr txBox="1"/>
          <p:nvPr/>
        </p:nvSpPr>
        <p:spPr>
          <a:xfrm>
            <a:off x="609600" y="4267200"/>
            <a:ext cx="3222457" cy="369332"/>
          </a:xfrm>
          <a:prstGeom prst="rect">
            <a:avLst/>
          </a:prstGeom>
          <a:noFill/>
        </p:spPr>
        <p:txBody>
          <a:bodyPr wrap="none" rtlCol="0">
            <a:spAutoFit/>
          </a:bodyPr>
          <a:lstStyle/>
          <a:p>
            <a:r>
              <a:rPr lang="en-US" dirty="0" smtClean="0"/>
              <a:t>~54  96-well plates (3 replicates)</a:t>
            </a:r>
            <a:endParaRPr lang="en-US" dirty="0"/>
          </a:p>
        </p:txBody>
      </p:sp>
      <p:sp>
        <p:nvSpPr>
          <p:cNvPr id="14" name="TextBox 13"/>
          <p:cNvSpPr txBox="1"/>
          <p:nvPr/>
        </p:nvSpPr>
        <p:spPr>
          <a:xfrm>
            <a:off x="5257800" y="1727200"/>
            <a:ext cx="2069797" cy="1107996"/>
          </a:xfrm>
          <a:prstGeom prst="rect">
            <a:avLst/>
          </a:prstGeom>
          <a:noFill/>
        </p:spPr>
        <p:txBody>
          <a:bodyPr wrap="none" rtlCol="0">
            <a:spAutoFit/>
          </a:bodyPr>
          <a:lstStyle/>
          <a:p>
            <a:r>
              <a:rPr lang="en-US" dirty="0" smtClean="0"/>
              <a:t>~40000 images </a:t>
            </a:r>
            <a:endParaRPr lang="en-US" dirty="0"/>
          </a:p>
          <a:p>
            <a:pPr marL="285750" indent="-285750">
              <a:buFont typeface="Arial"/>
              <a:buChar char="•"/>
            </a:pPr>
            <a:r>
              <a:rPr lang="en-US" sz="1600" dirty="0"/>
              <a:t>20x </a:t>
            </a:r>
            <a:r>
              <a:rPr lang="en-US" sz="1600" dirty="0" smtClean="0"/>
              <a:t>lens</a:t>
            </a:r>
          </a:p>
          <a:p>
            <a:pPr marL="285750" indent="-285750">
              <a:buFont typeface="Arial"/>
              <a:buChar char="•"/>
            </a:pPr>
            <a:r>
              <a:rPr lang="en-US" sz="1600" dirty="0" smtClean="0"/>
              <a:t>2 channels</a:t>
            </a:r>
          </a:p>
          <a:p>
            <a:pPr marL="285750" indent="-285750">
              <a:buFont typeface="Arial"/>
              <a:buChar char="•"/>
            </a:pPr>
            <a:r>
              <a:rPr lang="en-US" sz="1600" dirty="0" smtClean="0"/>
              <a:t>4 positions per well</a:t>
            </a:r>
          </a:p>
        </p:txBody>
      </p:sp>
      <p:sp>
        <p:nvSpPr>
          <p:cNvPr id="15" name="TextBox 14"/>
          <p:cNvSpPr txBox="1"/>
          <p:nvPr/>
        </p:nvSpPr>
        <p:spPr>
          <a:xfrm>
            <a:off x="5257800" y="3022600"/>
            <a:ext cx="1800493" cy="646331"/>
          </a:xfrm>
          <a:prstGeom prst="rect">
            <a:avLst/>
          </a:prstGeom>
          <a:noFill/>
        </p:spPr>
        <p:txBody>
          <a:bodyPr wrap="none" rtlCol="0">
            <a:spAutoFit/>
          </a:bodyPr>
          <a:lstStyle/>
          <a:p>
            <a:r>
              <a:rPr lang="en-US" dirty="0" smtClean="0"/>
              <a:t>Image analysis of </a:t>
            </a:r>
          </a:p>
          <a:p>
            <a:r>
              <a:rPr lang="en-US" dirty="0" smtClean="0"/>
              <a:t>~4 million cells</a:t>
            </a:r>
            <a:endParaRPr lang="en-US" dirty="0"/>
          </a:p>
        </p:txBody>
      </p:sp>
      <p:pic>
        <p:nvPicPr>
          <p:cNvPr id="11" name="Picture 10"/>
          <p:cNvPicPr>
            <a:picLocks noChangeAspect="1"/>
          </p:cNvPicPr>
          <p:nvPr/>
        </p:nvPicPr>
        <p:blipFill>
          <a:blip r:embed="rId3"/>
          <a:stretch>
            <a:fillRect/>
          </a:stretch>
        </p:blipFill>
        <p:spPr>
          <a:xfrm>
            <a:off x="2641600" y="1270000"/>
            <a:ext cx="609600" cy="609600"/>
          </a:xfrm>
          <a:prstGeom prst="rect">
            <a:avLst/>
          </a:prstGeom>
        </p:spPr>
      </p:pic>
      <p:pic>
        <p:nvPicPr>
          <p:cNvPr id="12" name="Picture 11"/>
          <p:cNvPicPr>
            <a:picLocks noChangeAspect="1"/>
          </p:cNvPicPr>
          <p:nvPr/>
        </p:nvPicPr>
        <p:blipFill>
          <a:blip r:embed="rId4"/>
          <a:stretch>
            <a:fillRect/>
          </a:stretch>
        </p:blipFill>
        <p:spPr>
          <a:xfrm>
            <a:off x="3022600" y="2119868"/>
            <a:ext cx="558800" cy="558800"/>
          </a:xfrm>
          <a:prstGeom prst="rect">
            <a:avLst/>
          </a:prstGeom>
        </p:spPr>
      </p:pic>
      <p:pic>
        <p:nvPicPr>
          <p:cNvPr id="6" name="Picture 5"/>
          <p:cNvPicPr>
            <a:picLocks noChangeAspect="1"/>
          </p:cNvPicPr>
          <p:nvPr/>
        </p:nvPicPr>
        <p:blipFill>
          <a:blip r:embed="rId5"/>
          <a:stretch>
            <a:fillRect/>
          </a:stretch>
        </p:blipFill>
        <p:spPr>
          <a:xfrm>
            <a:off x="2971800" y="2743200"/>
            <a:ext cx="635000" cy="635000"/>
          </a:xfrm>
          <a:prstGeom prst="rect">
            <a:avLst/>
          </a:prstGeom>
        </p:spPr>
      </p:pic>
      <p:pic>
        <p:nvPicPr>
          <p:cNvPr id="17" name="Picture 16"/>
          <p:cNvPicPr>
            <a:picLocks noChangeAspect="1"/>
          </p:cNvPicPr>
          <p:nvPr/>
        </p:nvPicPr>
        <p:blipFill>
          <a:blip r:embed="rId4"/>
          <a:stretch>
            <a:fillRect/>
          </a:stretch>
        </p:blipFill>
        <p:spPr>
          <a:xfrm>
            <a:off x="7518400" y="3073400"/>
            <a:ext cx="558800" cy="558800"/>
          </a:xfrm>
          <a:prstGeom prst="rect">
            <a:avLst/>
          </a:prstGeom>
        </p:spPr>
      </p:pic>
      <p:pic>
        <p:nvPicPr>
          <p:cNvPr id="18" name="Picture 17"/>
          <p:cNvPicPr>
            <a:picLocks noChangeAspect="1"/>
          </p:cNvPicPr>
          <p:nvPr/>
        </p:nvPicPr>
        <p:blipFill>
          <a:blip r:embed="rId6"/>
          <a:stretch>
            <a:fillRect/>
          </a:stretch>
        </p:blipFill>
        <p:spPr>
          <a:xfrm>
            <a:off x="7467600" y="1879600"/>
            <a:ext cx="609600" cy="609600"/>
          </a:xfrm>
          <a:prstGeom prst="rect">
            <a:avLst/>
          </a:prstGeom>
        </p:spPr>
      </p:pic>
      <p:sp>
        <p:nvSpPr>
          <p:cNvPr id="19" name="TextBox 18"/>
          <p:cNvSpPr txBox="1"/>
          <p:nvPr/>
        </p:nvSpPr>
        <p:spPr>
          <a:xfrm>
            <a:off x="5257800" y="4622800"/>
            <a:ext cx="1845690" cy="369332"/>
          </a:xfrm>
          <a:prstGeom prst="rect">
            <a:avLst/>
          </a:prstGeom>
          <a:noFill/>
        </p:spPr>
        <p:txBody>
          <a:bodyPr wrap="none" rtlCol="0">
            <a:spAutoFit/>
          </a:bodyPr>
          <a:lstStyle/>
          <a:p>
            <a:r>
              <a:rPr lang="en-US" dirty="0" smtClean="0"/>
              <a:t>List of “</a:t>
            </a:r>
            <a:r>
              <a:rPr lang="en-US" dirty="0" smtClean="0"/>
              <a:t>hit” genes</a:t>
            </a:r>
            <a:endParaRPr lang="en-US" dirty="0"/>
          </a:p>
        </p:txBody>
      </p:sp>
      <p:pic>
        <p:nvPicPr>
          <p:cNvPr id="20" name="Picture 19"/>
          <p:cNvPicPr>
            <a:picLocks noChangeAspect="1"/>
          </p:cNvPicPr>
          <p:nvPr/>
        </p:nvPicPr>
        <p:blipFill>
          <a:blip r:embed="rId5"/>
          <a:stretch>
            <a:fillRect/>
          </a:stretch>
        </p:blipFill>
        <p:spPr>
          <a:xfrm>
            <a:off x="7518400" y="4622800"/>
            <a:ext cx="635000" cy="635000"/>
          </a:xfrm>
          <a:prstGeom prst="rect">
            <a:avLst/>
          </a:prstGeom>
        </p:spPr>
      </p:pic>
      <p:pic>
        <p:nvPicPr>
          <p:cNvPr id="21" name="Picture 20"/>
          <p:cNvPicPr>
            <a:picLocks noChangeAspect="1"/>
          </p:cNvPicPr>
          <p:nvPr/>
        </p:nvPicPr>
        <p:blipFill>
          <a:blip r:embed="rId5"/>
          <a:stretch>
            <a:fillRect/>
          </a:stretch>
        </p:blipFill>
        <p:spPr>
          <a:xfrm>
            <a:off x="3327400" y="1270000"/>
            <a:ext cx="635000" cy="635000"/>
          </a:xfrm>
          <a:prstGeom prst="rect">
            <a:avLst/>
          </a:prstGeom>
        </p:spPr>
      </p:pic>
      <p:sp>
        <p:nvSpPr>
          <p:cNvPr id="3" name="TextBox 2"/>
          <p:cNvSpPr txBox="1"/>
          <p:nvPr/>
        </p:nvSpPr>
        <p:spPr>
          <a:xfrm>
            <a:off x="3352800" y="1193800"/>
            <a:ext cx="291629" cy="369332"/>
          </a:xfrm>
          <a:prstGeom prst="rect">
            <a:avLst/>
          </a:prstGeom>
          <a:noFill/>
        </p:spPr>
        <p:txBody>
          <a:bodyPr wrap="none" rtlCol="0">
            <a:spAutoFit/>
          </a:bodyPr>
          <a:lstStyle/>
          <a:p>
            <a:r>
              <a:rPr lang="en-US" dirty="0" smtClean="0"/>
              <a:t>?</a:t>
            </a:r>
            <a:endParaRPr lang="en-US" dirty="0"/>
          </a:p>
        </p:txBody>
      </p:sp>
      <p:sp>
        <p:nvSpPr>
          <p:cNvPr id="16" name="TextBox 15"/>
          <p:cNvSpPr txBox="1"/>
          <p:nvPr/>
        </p:nvSpPr>
        <p:spPr>
          <a:xfrm>
            <a:off x="7523904" y="4491335"/>
            <a:ext cx="284904" cy="461665"/>
          </a:xfrm>
          <a:prstGeom prst="rect">
            <a:avLst/>
          </a:prstGeom>
          <a:noFill/>
        </p:spPr>
        <p:txBody>
          <a:bodyPr wrap="none" rtlCol="0">
            <a:spAutoFit/>
          </a:bodyPr>
          <a:lstStyle/>
          <a:p>
            <a:r>
              <a:rPr lang="en-US" sz="2400" dirty="0" smtClean="0"/>
              <a:t>!</a:t>
            </a:r>
            <a:endParaRPr lang="en-US" sz="2400" dirty="0"/>
          </a:p>
        </p:txBody>
      </p:sp>
      <p:pic>
        <p:nvPicPr>
          <p:cNvPr id="22" name="Picture 21"/>
          <p:cNvPicPr>
            <a:picLocks noChangeAspect="1"/>
          </p:cNvPicPr>
          <p:nvPr/>
        </p:nvPicPr>
        <p:blipFill>
          <a:blip r:embed="rId7"/>
          <a:stretch>
            <a:fillRect/>
          </a:stretch>
        </p:blipFill>
        <p:spPr>
          <a:xfrm>
            <a:off x="3124200" y="3581400"/>
            <a:ext cx="457200" cy="457200"/>
          </a:xfrm>
          <a:prstGeom prst="rect">
            <a:avLst/>
          </a:prstGeom>
        </p:spPr>
      </p:pic>
      <p:pic>
        <p:nvPicPr>
          <p:cNvPr id="23" name="Picture 22"/>
          <p:cNvPicPr>
            <a:picLocks noChangeAspect="1"/>
          </p:cNvPicPr>
          <p:nvPr/>
        </p:nvPicPr>
        <p:blipFill>
          <a:blip r:embed="rId4"/>
          <a:stretch>
            <a:fillRect/>
          </a:stretch>
        </p:blipFill>
        <p:spPr>
          <a:xfrm>
            <a:off x="7518400" y="3810000"/>
            <a:ext cx="558800" cy="558800"/>
          </a:xfrm>
          <a:prstGeom prst="rect">
            <a:avLst/>
          </a:prstGeom>
        </p:spPr>
      </p:pic>
      <p:sp>
        <p:nvSpPr>
          <p:cNvPr id="24" name="TextBox 23"/>
          <p:cNvSpPr txBox="1"/>
          <p:nvPr/>
        </p:nvSpPr>
        <p:spPr>
          <a:xfrm>
            <a:off x="5257800" y="3886200"/>
            <a:ext cx="1018227" cy="369332"/>
          </a:xfrm>
          <a:prstGeom prst="rect">
            <a:avLst/>
          </a:prstGeom>
          <a:noFill/>
        </p:spPr>
        <p:txBody>
          <a:bodyPr wrap="none" rtlCol="0">
            <a:spAutoFit/>
          </a:bodyPr>
          <a:lstStyle/>
          <a:p>
            <a:r>
              <a:rPr lang="en-US" dirty="0" smtClean="0"/>
              <a:t>Statistics</a:t>
            </a:r>
            <a:endParaRPr lang="en-US" dirty="0"/>
          </a:p>
        </p:txBody>
      </p:sp>
    </p:spTree>
    <p:extLst>
      <p:ext uri="{BB962C8B-B14F-4D97-AF65-F5344CB8AC3E}">
        <p14:creationId xmlns:p14="http://schemas.microsoft.com/office/powerpoint/2010/main" val="2395235138"/>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0" y="304800"/>
            <a:ext cx="9144000" cy="523220"/>
          </a:xfrm>
          <a:prstGeom prst="rect">
            <a:avLst/>
          </a:prstGeom>
        </p:spPr>
        <p:txBody>
          <a:bodyPr wrap="square">
            <a:spAutoFit/>
          </a:bodyPr>
          <a:lstStyle/>
          <a:p>
            <a:pPr algn="ctr" eaLnBrk="0" fontAlgn="base" hangingPunct="0">
              <a:spcBef>
                <a:spcPct val="0"/>
              </a:spcBef>
              <a:spcAft>
                <a:spcPct val="0"/>
              </a:spcAft>
              <a:defRPr/>
            </a:pPr>
            <a:r>
              <a:rPr lang="en-US" sz="2800" dirty="0" smtClean="0">
                <a:solidFill>
                  <a:srgbClr val="000000"/>
                </a:solidFill>
              </a:rPr>
              <a:t>Completed HT-microscopy projects with ALMF support</a:t>
            </a:r>
            <a:endParaRPr lang="en-US" sz="2800" dirty="0">
              <a:solidFill>
                <a:srgbClr val="000000"/>
              </a:solidFill>
            </a:endParaRPr>
          </a:p>
        </p:txBody>
      </p:sp>
      <p:grpSp>
        <p:nvGrpSpPr>
          <p:cNvPr id="27652" name="Group 43"/>
          <p:cNvGrpSpPr>
            <a:grpSpLocks/>
          </p:cNvGrpSpPr>
          <p:nvPr/>
        </p:nvGrpSpPr>
        <p:grpSpPr bwMode="auto">
          <a:xfrm>
            <a:off x="547688" y="1143000"/>
            <a:ext cx="9434512" cy="2846804"/>
            <a:chOff x="373082" y="835146"/>
            <a:chExt cx="9435208" cy="2847345"/>
          </a:xfrm>
        </p:grpSpPr>
        <p:grpSp>
          <p:nvGrpSpPr>
            <p:cNvPr id="27671" name="Group 45"/>
            <p:cNvGrpSpPr>
              <a:grpSpLocks/>
            </p:cNvGrpSpPr>
            <p:nvPr/>
          </p:nvGrpSpPr>
          <p:grpSpPr bwMode="auto">
            <a:xfrm>
              <a:off x="373082" y="835146"/>
              <a:ext cx="9433621" cy="602353"/>
              <a:chOff x="373082" y="1681846"/>
              <a:chExt cx="9433621" cy="602353"/>
            </a:xfrm>
          </p:grpSpPr>
          <p:grpSp>
            <p:nvGrpSpPr>
              <p:cNvPr id="27683" name="Group 36"/>
              <p:cNvGrpSpPr>
                <a:grpSpLocks noChangeAspect="1"/>
              </p:cNvGrpSpPr>
              <p:nvPr/>
            </p:nvGrpSpPr>
            <p:grpSpPr bwMode="auto">
              <a:xfrm>
                <a:off x="373082" y="1681846"/>
                <a:ext cx="1275963" cy="589230"/>
                <a:chOff x="62189" y="1768327"/>
                <a:chExt cx="1263330" cy="583396"/>
              </a:xfrm>
            </p:grpSpPr>
            <p:grpSp>
              <p:nvGrpSpPr>
                <p:cNvPr id="27686" name="Group 10"/>
                <p:cNvGrpSpPr>
                  <a:grpSpLocks noChangeAspect="1"/>
                </p:cNvGrpSpPr>
                <p:nvPr/>
              </p:nvGrpSpPr>
              <p:grpSpPr bwMode="auto">
                <a:xfrm>
                  <a:off x="243629" y="1798138"/>
                  <a:ext cx="905348" cy="553585"/>
                  <a:chOff x="44971" y="2284742"/>
                  <a:chExt cx="1422831" cy="870006"/>
                </a:xfrm>
              </p:grpSpPr>
              <p:pic>
                <p:nvPicPr>
                  <p:cNvPr id="27688" name="Picture 2" descr="http://www.mitocheck.org/data/EMBL_secretion_screen/secondary_screen/copb2--SI02664809.png"/>
                  <p:cNvPicPr>
                    <a:picLocks noChangeAspect="1" noChangeArrowheads="1"/>
                  </p:cNvPicPr>
                  <p:nvPr/>
                </p:nvPicPr>
                <p:blipFill>
                  <a:blip r:embed="rId5" cstate="print">
                    <a:extLst>
                      <a:ext uri="{28A0092B-C50C-407E-A947-70E740481C1C}">
                        <a14:useLocalDpi xmlns:a14="http://schemas.microsoft.com/office/drawing/2010/main" val="0"/>
                      </a:ext>
                    </a:extLst>
                  </a:blip>
                  <a:srcRect l="51546" t="82220" r="27039"/>
                  <a:stretch>
                    <a:fillRect/>
                  </a:stretch>
                </p:blipFill>
                <p:spPr bwMode="auto">
                  <a:xfrm>
                    <a:off x="44971" y="2284742"/>
                    <a:ext cx="756000" cy="8700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89" name="Picture 2" descr="http://www.mitocheck.org/data/EMBL_secretion_screen/secondary_screen/copb2--SI02664809.png"/>
                  <p:cNvPicPr>
                    <a:picLocks noChangeAspect="1" noChangeArrowheads="1"/>
                  </p:cNvPicPr>
                  <p:nvPr/>
                </p:nvPicPr>
                <p:blipFill>
                  <a:blip r:embed="rId6">
                    <a:extLst>
                      <a:ext uri="{28A0092B-C50C-407E-A947-70E740481C1C}">
                        <a14:useLocalDpi xmlns:a14="http://schemas.microsoft.com/office/drawing/2010/main" val="0"/>
                      </a:ext>
                    </a:extLst>
                  </a:blip>
                  <a:srcRect l="56136" t="54018" r="31361" b="36555"/>
                  <a:stretch>
                    <a:fillRect/>
                  </a:stretch>
                </p:blipFill>
                <p:spPr bwMode="auto">
                  <a:xfrm>
                    <a:off x="809625" y="2390777"/>
                    <a:ext cx="658177" cy="6878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2" name="Rectangle 11"/>
                <p:cNvSpPr/>
                <p:nvPr/>
              </p:nvSpPr>
              <p:spPr bwMode="auto">
                <a:xfrm>
                  <a:off x="62189" y="1768327"/>
                  <a:ext cx="1263806" cy="111618"/>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a:lstStyle/>
                <a:p>
                  <a:pPr algn="r" eaLnBrk="0" fontAlgn="base" hangingPunct="0">
                    <a:spcBef>
                      <a:spcPct val="0"/>
                    </a:spcBef>
                    <a:spcAft>
                      <a:spcPct val="0"/>
                    </a:spcAft>
                    <a:defRPr/>
                  </a:pPr>
                  <a:endParaRPr lang="de-DE" sz="2400" dirty="0"/>
                </a:p>
              </p:txBody>
            </p:sp>
          </p:grpSp>
          <p:sp>
            <p:nvSpPr>
              <p:cNvPr id="20" name="Rectangle 19"/>
              <p:cNvSpPr/>
              <p:nvPr/>
            </p:nvSpPr>
            <p:spPr>
              <a:xfrm>
                <a:off x="1628887" y="1699312"/>
                <a:ext cx="4572337" cy="584887"/>
              </a:xfrm>
              <a:prstGeom prst="rect">
                <a:avLst/>
              </a:prstGeom>
            </p:spPr>
            <p:txBody>
              <a:bodyPr>
                <a:spAutoFit/>
              </a:bodyPr>
              <a:lstStyle/>
              <a:p>
                <a:pPr fontAlgn="b">
                  <a:spcBef>
                    <a:spcPct val="0"/>
                  </a:spcBef>
                  <a:spcAft>
                    <a:spcPct val="0"/>
                  </a:spcAft>
                  <a:defRPr/>
                </a:pPr>
                <a:r>
                  <a:rPr lang="de-DE" sz="1600" dirty="0"/>
                  <a:t>Protein secretion / membrane </a:t>
                </a:r>
              </a:p>
              <a:p>
                <a:pPr fontAlgn="b">
                  <a:spcBef>
                    <a:spcPct val="0"/>
                  </a:spcBef>
                  <a:spcAft>
                    <a:spcPct val="0"/>
                  </a:spcAft>
                  <a:defRPr/>
                </a:pPr>
                <a:r>
                  <a:rPr lang="de-DE" sz="1600" dirty="0"/>
                  <a:t>trafficking / organelle organisation	</a:t>
                </a:r>
              </a:p>
            </p:txBody>
          </p:sp>
          <p:sp>
            <p:nvSpPr>
              <p:cNvPr id="26" name="Rectangle 25"/>
              <p:cNvSpPr/>
              <p:nvPr/>
            </p:nvSpPr>
            <p:spPr>
              <a:xfrm>
                <a:off x="5234366" y="1796168"/>
                <a:ext cx="4572337" cy="277051"/>
              </a:xfrm>
              <a:prstGeom prst="rect">
                <a:avLst/>
              </a:prstGeom>
            </p:spPr>
            <p:txBody>
              <a:bodyPr>
                <a:spAutoFit/>
              </a:bodyPr>
              <a:lstStyle/>
              <a:p>
                <a:pPr fontAlgn="b">
                  <a:spcBef>
                    <a:spcPct val="0"/>
                  </a:spcBef>
                  <a:spcAft>
                    <a:spcPct val="0"/>
                  </a:spcAft>
                  <a:defRPr/>
                </a:pPr>
                <a:r>
                  <a:rPr lang="de-DE" sz="1200" dirty="0"/>
                  <a:t>Simpson et al., Nat Cell Biol. 2012</a:t>
                </a:r>
              </a:p>
            </p:txBody>
          </p:sp>
        </p:grpSp>
        <p:grpSp>
          <p:nvGrpSpPr>
            <p:cNvPr id="27672" name="Group 46"/>
            <p:cNvGrpSpPr>
              <a:grpSpLocks/>
            </p:cNvGrpSpPr>
            <p:nvPr/>
          </p:nvGrpSpPr>
          <p:grpSpPr bwMode="auto">
            <a:xfrm>
              <a:off x="571049" y="1705261"/>
              <a:ext cx="9235654" cy="646454"/>
              <a:chOff x="571049" y="2585829"/>
              <a:chExt cx="9235654" cy="646454"/>
            </a:xfrm>
          </p:grpSpPr>
          <p:pic>
            <p:nvPicPr>
              <p:cNvPr id="27680" name="Picture 3"/>
              <p:cNvPicPr>
                <a:picLocks noChangeAspect="1" noChangeArrowheads="1"/>
              </p:cNvPicPr>
              <p:nvPr/>
            </p:nvPicPr>
            <p:blipFill>
              <a:blip r:embed="rId7" cstate="print">
                <a:extLst>
                  <a:ext uri="{28A0092B-C50C-407E-A947-70E740481C1C}">
                    <a14:useLocalDpi xmlns:a14="http://schemas.microsoft.com/office/drawing/2010/main" val="0"/>
                  </a:ext>
                </a:extLst>
              </a:blip>
              <a:srcRect r="38602"/>
              <a:stretch>
                <a:fillRect/>
              </a:stretch>
            </p:blipFill>
            <p:spPr bwMode="auto">
              <a:xfrm>
                <a:off x="571049" y="2613202"/>
                <a:ext cx="938060" cy="4495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Rectangle 20"/>
              <p:cNvSpPr/>
              <p:nvPr/>
            </p:nvSpPr>
            <p:spPr>
              <a:xfrm>
                <a:off x="1651114" y="2684273"/>
                <a:ext cx="4570750" cy="338618"/>
              </a:xfrm>
              <a:prstGeom prst="rect">
                <a:avLst/>
              </a:prstGeom>
            </p:spPr>
            <p:txBody>
              <a:bodyPr>
                <a:spAutoFit/>
              </a:bodyPr>
              <a:lstStyle/>
              <a:p>
                <a:pPr fontAlgn="b">
                  <a:spcBef>
                    <a:spcPct val="0"/>
                  </a:spcBef>
                  <a:spcAft>
                    <a:spcPct val="0"/>
                  </a:spcAft>
                  <a:defRPr/>
                </a:pPr>
                <a:r>
                  <a:rPr lang="de-DE" sz="1600" dirty="0"/>
                  <a:t>DNA repair</a:t>
                </a:r>
              </a:p>
            </p:txBody>
          </p:sp>
          <p:sp>
            <p:nvSpPr>
              <p:cNvPr id="27" name="Rectangle 26"/>
              <p:cNvSpPr/>
              <p:nvPr/>
            </p:nvSpPr>
            <p:spPr>
              <a:xfrm>
                <a:off x="5234366" y="2585829"/>
                <a:ext cx="4572337" cy="646454"/>
              </a:xfrm>
              <a:prstGeom prst="rect">
                <a:avLst/>
              </a:prstGeom>
            </p:spPr>
            <p:txBody>
              <a:bodyPr>
                <a:spAutoFit/>
              </a:bodyPr>
              <a:lstStyle/>
              <a:p>
                <a:pPr fontAlgn="b">
                  <a:spcBef>
                    <a:spcPct val="0"/>
                  </a:spcBef>
                  <a:spcAft>
                    <a:spcPct val="0"/>
                  </a:spcAft>
                  <a:defRPr/>
                </a:pPr>
                <a:r>
                  <a:rPr lang="de-DE" sz="1200" dirty="0"/>
                  <a:t>Gudjonsson et al., Cell 2012</a:t>
                </a:r>
              </a:p>
              <a:p>
                <a:pPr fontAlgn="b">
                  <a:spcBef>
                    <a:spcPct val="0"/>
                  </a:spcBef>
                  <a:spcAft>
                    <a:spcPct val="0"/>
                  </a:spcAft>
                  <a:defRPr/>
                </a:pPr>
                <a:r>
                  <a:rPr lang="fr-FR" sz="1200" dirty="0"/>
                  <a:t>Lukas et al., Nat </a:t>
                </a:r>
                <a:r>
                  <a:rPr lang="fr-FR" sz="1200" dirty="0" err="1"/>
                  <a:t>Cell</a:t>
                </a:r>
                <a:r>
                  <a:rPr lang="fr-FR" sz="1200" dirty="0"/>
                  <a:t> </a:t>
                </a:r>
                <a:r>
                  <a:rPr lang="fr-FR" sz="1200" dirty="0" err="1"/>
                  <a:t>Biol</a:t>
                </a:r>
                <a:r>
                  <a:rPr lang="fr-FR" sz="1200" dirty="0"/>
                  <a:t>. 2011</a:t>
                </a:r>
              </a:p>
              <a:p>
                <a:pPr fontAlgn="b">
                  <a:spcBef>
                    <a:spcPct val="0"/>
                  </a:spcBef>
                  <a:spcAft>
                    <a:spcPct val="0"/>
                  </a:spcAft>
                  <a:defRPr/>
                </a:pPr>
                <a:r>
                  <a:rPr lang="en-US" sz="1200" dirty="0"/>
                  <a:t>Doyle et al., Cell. 2009 </a:t>
                </a:r>
              </a:p>
            </p:txBody>
          </p:sp>
        </p:grpSp>
        <p:grpSp>
          <p:nvGrpSpPr>
            <p:cNvPr id="27673" name="Group 48"/>
            <p:cNvGrpSpPr>
              <a:grpSpLocks/>
            </p:cNvGrpSpPr>
            <p:nvPr/>
          </p:nvGrpSpPr>
          <p:grpSpPr bwMode="auto">
            <a:xfrm>
              <a:off x="573270" y="2561209"/>
              <a:ext cx="9235020" cy="427960"/>
              <a:chOff x="571049" y="4143524"/>
              <a:chExt cx="9235020" cy="427960"/>
            </a:xfrm>
          </p:grpSpPr>
          <p:pic>
            <p:nvPicPr>
              <p:cNvPr id="27677" name="Picture 11"/>
              <p:cNvPicPr>
                <a:picLocks noChangeAspect="1" noChangeArrowheads="1"/>
              </p:cNvPicPr>
              <p:nvPr/>
            </p:nvPicPr>
            <p:blipFill>
              <a:blip r:embed="rId8" cstate="print">
                <a:extLst>
                  <a:ext uri="{28A0092B-C50C-407E-A947-70E740481C1C}">
                    <a14:useLocalDpi xmlns:a14="http://schemas.microsoft.com/office/drawing/2010/main" val="0"/>
                  </a:ext>
                </a:extLst>
              </a:blip>
              <a:srcRect r="33325"/>
              <a:stretch>
                <a:fillRect/>
              </a:stretch>
            </p:blipFill>
            <p:spPr bwMode="auto">
              <a:xfrm>
                <a:off x="571049" y="4143524"/>
                <a:ext cx="938060" cy="427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Rectangle 22"/>
              <p:cNvSpPr/>
              <p:nvPr/>
            </p:nvSpPr>
            <p:spPr>
              <a:xfrm>
                <a:off x="1655243" y="4170394"/>
                <a:ext cx="4570750" cy="338618"/>
              </a:xfrm>
              <a:prstGeom prst="rect">
                <a:avLst/>
              </a:prstGeom>
            </p:spPr>
            <p:txBody>
              <a:bodyPr>
                <a:spAutoFit/>
              </a:bodyPr>
              <a:lstStyle/>
              <a:p>
                <a:pPr fontAlgn="b">
                  <a:spcBef>
                    <a:spcPct val="0"/>
                  </a:spcBef>
                  <a:spcAft>
                    <a:spcPct val="0"/>
                  </a:spcAft>
                  <a:defRPr/>
                </a:pPr>
                <a:r>
                  <a:rPr lang="de-DE" sz="1600" dirty="0"/>
                  <a:t>Plasma membrane targeting</a:t>
                </a:r>
              </a:p>
            </p:txBody>
          </p:sp>
          <p:sp>
            <p:nvSpPr>
              <p:cNvPr id="29" name="Rectangle 28"/>
              <p:cNvSpPr/>
              <p:nvPr/>
            </p:nvSpPr>
            <p:spPr>
              <a:xfrm>
                <a:off x="5233732" y="4219616"/>
                <a:ext cx="4572337" cy="277051"/>
              </a:xfrm>
              <a:prstGeom prst="rect">
                <a:avLst/>
              </a:prstGeom>
            </p:spPr>
            <p:txBody>
              <a:bodyPr>
                <a:spAutoFit/>
              </a:bodyPr>
              <a:lstStyle/>
              <a:p>
                <a:pPr fontAlgn="b">
                  <a:spcBef>
                    <a:spcPct val="0"/>
                  </a:spcBef>
                  <a:spcAft>
                    <a:spcPct val="0"/>
                  </a:spcAft>
                  <a:defRPr/>
                </a:pPr>
                <a:r>
                  <a:rPr lang="de-DE" sz="1200" dirty="0"/>
                  <a:t>Ritzerfeld et al., Genome Research 2011</a:t>
                </a:r>
              </a:p>
            </p:txBody>
          </p:sp>
        </p:grpSp>
        <p:grpSp>
          <p:nvGrpSpPr>
            <p:cNvPr id="27674" name="Group 44"/>
            <p:cNvGrpSpPr>
              <a:grpSpLocks/>
            </p:cNvGrpSpPr>
            <p:nvPr/>
          </p:nvGrpSpPr>
          <p:grpSpPr bwMode="auto">
            <a:xfrm>
              <a:off x="1628887" y="3343873"/>
              <a:ext cx="7223658" cy="338618"/>
              <a:chOff x="1628887" y="956179"/>
              <a:chExt cx="7223658" cy="338618"/>
            </a:xfrm>
          </p:grpSpPr>
          <p:sp>
            <p:nvSpPr>
              <p:cNvPr id="3" name="Rectangle 2"/>
              <p:cNvSpPr/>
              <p:nvPr/>
            </p:nvSpPr>
            <p:spPr>
              <a:xfrm>
                <a:off x="5234366" y="964119"/>
                <a:ext cx="3618179" cy="277051"/>
              </a:xfrm>
              <a:prstGeom prst="rect">
                <a:avLst/>
              </a:prstGeom>
            </p:spPr>
            <p:txBody>
              <a:bodyPr>
                <a:spAutoFit/>
              </a:bodyPr>
              <a:lstStyle/>
              <a:p>
                <a:pPr fontAlgn="b">
                  <a:spcBef>
                    <a:spcPct val="0"/>
                  </a:spcBef>
                  <a:spcAft>
                    <a:spcPct val="0"/>
                  </a:spcAft>
                  <a:defRPr/>
                </a:pPr>
                <a:r>
                  <a:rPr lang="nb-NO" sz="1200" dirty="0"/>
                  <a:t>Neumann et al., Nature 2010</a:t>
                </a:r>
              </a:p>
            </p:txBody>
          </p:sp>
          <p:sp>
            <p:nvSpPr>
              <p:cNvPr id="5" name="Rectangle 4"/>
              <p:cNvSpPr/>
              <p:nvPr/>
            </p:nvSpPr>
            <p:spPr>
              <a:xfrm>
                <a:off x="1628887" y="956179"/>
                <a:ext cx="6261562" cy="338618"/>
              </a:xfrm>
              <a:prstGeom prst="rect">
                <a:avLst/>
              </a:prstGeom>
            </p:spPr>
            <p:txBody>
              <a:bodyPr>
                <a:spAutoFit/>
              </a:bodyPr>
              <a:lstStyle/>
              <a:p>
                <a:pPr fontAlgn="b">
                  <a:spcBef>
                    <a:spcPct val="0"/>
                  </a:spcBef>
                  <a:spcAft>
                    <a:spcPct val="0"/>
                  </a:spcAft>
                  <a:defRPr/>
                </a:pPr>
                <a:r>
                  <a:rPr lang="de-DE" sz="1600" dirty="0"/>
                  <a:t>Cell division</a:t>
                </a:r>
              </a:p>
            </p:txBody>
          </p:sp>
        </p:grpSp>
      </p:grpSp>
      <p:grpSp>
        <p:nvGrpSpPr>
          <p:cNvPr id="27653" name="Group 47"/>
          <p:cNvGrpSpPr>
            <a:grpSpLocks/>
          </p:cNvGrpSpPr>
          <p:nvPr/>
        </p:nvGrpSpPr>
        <p:grpSpPr bwMode="auto">
          <a:xfrm>
            <a:off x="688975" y="4443413"/>
            <a:ext cx="5686424" cy="482600"/>
            <a:chOff x="514487" y="3379025"/>
            <a:chExt cx="5686390" cy="482592"/>
          </a:xfrm>
        </p:grpSpPr>
        <p:sp>
          <p:nvSpPr>
            <p:cNvPr id="22" name="Rectangle 21"/>
            <p:cNvSpPr/>
            <p:nvPr/>
          </p:nvSpPr>
          <p:spPr>
            <a:xfrm>
              <a:off x="1628905" y="3398075"/>
              <a:ext cx="4571972" cy="338548"/>
            </a:xfrm>
            <a:prstGeom prst="rect">
              <a:avLst/>
            </a:prstGeom>
          </p:spPr>
          <p:txBody>
            <a:bodyPr>
              <a:spAutoFit/>
            </a:bodyPr>
            <a:lstStyle/>
            <a:p>
              <a:pPr fontAlgn="b">
                <a:spcBef>
                  <a:spcPct val="0"/>
                </a:spcBef>
                <a:spcAft>
                  <a:spcPct val="0"/>
                </a:spcAft>
                <a:defRPr/>
              </a:pPr>
              <a:r>
                <a:rPr lang="de-DE" sz="1600" dirty="0">
                  <a:solidFill>
                    <a:srgbClr val="000000"/>
                  </a:solidFill>
                </a:rPr>
                <a:t>Cholesterol metabolism</a:t>
              </a:r>
            </a:p>
          </p:txBody>
        </p:sp>
        <p:grpSp>
          <p:nvGrpSpPr>
            <p:cNvPr id="27665" name="Group 39"/>
            <p:cNvGrpSpPr>
              <a:grpSpLocks/>
            </p:cNvGrpSpPr>
            <p:nvPr/>
          </p:nvGrpSpPr>
          <p:grpSpPr bwMode="auto">
            <a:xfrm>
              <a:off x="514487" y="3379025"/>
              <a:ext cx="1033640" cy="482592"/>
              <a:chOff x="200297" y="3560334"/>
              <a:chExt cx="1033640" cy="482592"/>
            </a:xfrm>
          </p:grpSpPr>
          <p:grpSp>
            <p:nvGrpSpPr>
              <p:cNvPr id="27666" name="Group 37"/>
              <p:cNvGrpSpPr>
                <a:grpSpLocks/>
              </p:cNvGrpSpPr>
              <p:nvPr/>
            </p:nvGrpSpPr>
            <p:grpSpPr bwMode="auto">
              <a:xfrm>
                <a:off x="257893" y="3560334"/>
                <a:ext cx="918317" cy="470214"/>
                <a:chOff x="250618" y="3289036"/>
                <a:chExt cx="918317" cy="470214"/>
              </a:xfrm>
            </p:grpSpPr>
            <p:pic>
              <p:nvPicPr>
                <p:cNvPr id="27668" name="Picture 8" descr="Full-size image (100 K)"/>
                <p:cNvPicPr>
                  <a:picLocks noChangeAspect="1" noChangeArrowheads="1"/>
                </p:cNvPicPr>
                <p:nvPr/>
              </p:nvPicPr>
              <p:blipFill>
                <a:blip r:embed="rId9" cstate="print">
                  <a:extLst>
                    <a:ext uri="{28A0092B-C50C-407E-A947-70E740481C1C}">
                      <a14:useLocalDpi xmlns:a14="http://schemas.microsoft.com/office/drawing/2010/main" val="0"/>
                    </a:ext>
                  </a:extLst>
                </a:blip>
                <a:srcRect l="36928" t="78441" r="30952"/>
                <a:stretch>
                  <a:fillRect/>
                </a:stretch>
              </p:blipFill>
              <p:spPr bwMode="auto">
                <a:xfrm>
                  <a:off x="250618" y="3289036"/>
                  <a:ext cx="467188" cy="468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Rectangle 35"/>
                <p:cNvSpPr/>
                <p:nvPr/>
              </p:nvSpPr>
              <p:spPr bwMode="auto">
                <a:xfrm>
                  <a:off x="702608" y="3289036"/>
                  <a:ext cx="46037" cy="454017"/>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a:lstStyle/>
                <a:p>
                  <a:pPr algn="r" eaLnBrk="0" fontAlgn="base" hangingPunct="0">
                    <a:spcBef>
                      <a:spcPct val="0"/>
                    </a:spcBef>
                    <a:spcAft>
                      <a:spcPct val="0"/>
                    </a:spcAft>
                    <a:defRPr/>
                  </a:pPr>
                  <a:endParaRPr lang="de-DE" sz="2400" dirty="0">
                    <a:solidFill>
                      <a:srgbClr val="000000"/>
                    </a:solidFill>
                  </a:endParaRPr>
                </a:p>
              </p:txBody>
            </p:sp>
            <p:pic>
              <p:nvPicPr>
                <p:cNvPr id="27670" name="Picture 8" descr="Full-size image (100 K)"/>
                <p:cNvPicPr>
                  <a:picLocks noChangeAspect="1" noChangeArrowheads="1"/>
                </p:cNvPicPr>
                <p:nvPr/>
              </p:nvPicPr>
              <p:blipFill>
                <a:blip r:embed="rId9" cstate="print">
                  <a:extLst>
                    <a:ext uri="{28A0092B-C50C-407E-A947-70E740481C1C}">
                      <a14:useLocalDpi xmlns:a14="http://schemas.microsoft.com/office/drawing/2010/main" val="0"/>
                    </a:ext>
                  </a:extLst>
                </a:blip>
                <a:srcRect l="68999" t="78441"/>
                <a:stretch>
                  <a:fillRect/>
                </a:stretch>
              </p:blipFill>
              <p:spPr bwMode="auto">
                <a:xfrm>
                  <a:off x="717772" y="3290870"/>
                  <a:ext cx="451163" cy="4683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9" name="Rectangle 38"/>
              <p:cNvSpPr/>
              <p:nvPr/>
            </p:nvSpPr>
            <p:spPr bwMode="auto">
              <a:xfrm>
                <a:off x="200297" y="3996889"/>
                <a:ext cx="1033457" cy="46037"/>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a:lstStyle/>
              <a:p>
                <a:pPr algn="r" eaLnBrk="0" fontAlgn="base" hangingPunct="0">
                  <a:spcBef>
                    <a:spcPct val="0"/>
                  </a:spcBef>
                  <a:spcAft>
                    <a:spcPct val="0"/>
                  </a:spcAft>
                  <a:defRPr/>
                </a:pPr>
                <a:endParaRPr lang="de-DE" sz="2400" dirty="0">
                  <a:solidFill>
                    <a:srgbClr val="000000"/>
                  </a:solidFill>
                </a:endParaRPr>
              </a:p>
            </p:txBody>
          </p:sp>
        </p:grpSp>
      </p:grpSp>
      <p:grpSp>
        <p:nvGrpSpPr>
          <p:cNvPr id="27654" name="Group 50"/>
          <p:cNvGrpSpPr>
            <a:grpSpLocks/>
          </p:cNvGrpSpPr>
          <p:nvPr/>
        </p:nvGrpSpPr>
        <p:grpSpPr bwMode="auto">
          <a:xfrm>
            <a:off x="757238" y="5194693"/>
            <a:ext cx="6290615" cy="423863"/>
            <a:chOff x="581978" y="5597472"/>
            <a:chExt cx="6290582" cy="423863"/>
          </a:xfrm>
        </p:grpSpPr>
        <p:sp>
          <p:nvSpPr>
            <p:cNvPr id="25" name="Rectangle 24"/>
            <p:cNvSpPr/>
            <p:nvPr/>
          </p:nvSpPr>
          <p:spPr>
            <a:xfrm>
              <a:off x="1628134" y="5597472"/>
              <a:ext cx="1351645" cy="338554"/>
            </a:xfrm>
            <a:prstGeom prst="rect">
              <a:avLst/>
            </a:prstGeom>
          </p:spPr>
          <p:txBody>
            <a:bodyPr wrap="none">
              <a:spAutoFit/>
            </a:bodyPr>
            <a:lstStyle/>
            <a:p>
              <a:pPr fontAlgn="b">
                <a:spcBef>
                  <a:spcPct val="0"/>
                </a:spcBef>
                <a:spcAft>
                  <a:spcPct val="0"/>
                </a:spcAft>
                <a:defRPr/>
              </a:pPr>
              <a:r>
                <a:rPr lang="de-DE" sz="1600" dirty="0"/>
                <a:t>Cystic Fibrosis</a:t>
              </a:r>
            </a:p>
          </p:txBody>
        </p:sp>
        <p:sp>
          <p:nvSpPr>
            <p:cNvPr id="31" name="Rectangle 30"/>
            <p:cNvSpPr/>
            <p:nvPr/>
          </p:nvSpPr>
          <p:spPr>
            <a:xfrm>
              <a:off x="5233328" y="5651447"/>
              <a:ext cx="1639232" cy="276999"/>
            </a:xfrm>
            <a:prstGeom prst="rect">
              <a:avLst/>
            </a:prstGeom>
          </p:spPr>
          <p:txBody>
            <a:bodyPr wrap="none">
              <a:spAutoFit/>
            </a:bodyPr>
            <a:lstStyle/>
            <a:p>
              <a:pPr fontAlgn="b">
                <a:spcBef>
                  <a:spcPct val="0"/>
                </a:spcBef>
                <a:spcAft>
                  <a:spcPct val="0"/>
                </a:spcAft>
                <a:defRPr/>
              </a:pPr>
              <a:r>
                <a:rPr lang="en-US" sz="1200" dirty="0" err="1"/>
                <a:t>Almaca</a:t>
              </a:r>
              <a:r>
                <a:rPr lang="en-US" sz="1200" dirty="0"/>
                <a:t> et al., Cell 2013</a:t>
              </a:r>
            </a:p>
          </p:txBody>
        </p:sp>
        <p:grpSp>
          <p:nvGrpSpPr>
            <p:cNvPr id="27659" name="Group 42"/>
            <p:cNvGrpSpPr>
              <a:grpSpLocks/>
            </p:cNvGrpSpPr>
            <p:nvPr/>
          </p:nvGrpSpPr>
          <p:grpSpPr bwMode="auto">
            <a:xfrm>
              <a:off x="581978" y="5597472"/>
              <a:ext cx="916241" cy="423863"/>
              <a:chOff x="581978" y="5459345"/>
              <a:chExt cx="916241" cy="423863"/>
            </a:xfrm>
          </p:grpSpPr>
          <p:pic>
            <p:nvPicPr>
              <p:cNvPr id="27660" name="Picture 3" descr="C:\Users\Faba\Documents\Documents\ALMF\Power_points\20013_02_18_Dublin\CFBE_Neg1_PM.jp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046087" y="5459345"/>
                <a:ext cx="452132"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61" name="Picture 4" descr="C:\Users\Faba\Documents\Documents\ALMF\Power_points\20013_02_18_Dublin\CFBE_Neg1_TotalCFTR.jp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581978" y="5459345"/>
                <a:ext cx="457259"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 name="Rectangle 41"/>
              <p:cNvSpPr/>
              <p:nvPr/>
            </p:nvSpPr>
            <p:spPr bwMode="auto">
              <a:xfrm>
                <a:off x="1023301" y="5464108"/>
                <a:ext cx="11112" cy="419100"/>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a:lstStyle/>
              <a:p>
                <a:pPr algn="r" eaLnBrk="0" fontAlgn="base" hangingPunct="0">
                  <a:spcBef>
                    <a:spcPct val="0"/>
                  </a:spcBef>
                  <a:spcAft>
                    <a:spcPct val="0"/>
                  </a:spcAft>
                  <a:defRPr/>
                </a:pPr>
                <a:endParaRPr lang="de-DE" sz="2400" dirty="0"/>
              </a:p>
            </p:txBody>
          </p:sp>
        </p:grpSp>
      </p:grpSp>
      <p:sp>
        <p:nvSpPr>
          <p:cNvPr id="52" name="Rectangle 51"/>
          <p:cNvSpPr/>
          <p:nvPr/>
        </p:nvSpPr>
        <p:spPr>
          <a:xfrm>
            <a:off x="5410200" y="4440134"/>
            <a:ext cx="4572000" cy="646331"/>
          </a:xfrm>
          <a:prstGeom prst="rect">
            <a:avLst/>
          </a:prstGeom>
        </p:spPr>
        <p:txBody>
          <a:bodyPr>
            <a:spAutoFit/>
          </a:bodyPr>
          <a:lstStyle/>
          <a:p>
            <a:pPr fontAlgn="b">
              <a:spcBef>
                <a:spcPct val="0"/>
              </a:spcBef>
              <a:spcAft>
                <a:spcPct val="0"/>
              </a:spcAft>
              <a:defRPr/>
            </a:pPr>
            <a:r>
              <a:rPr lang="de-DE" sz="1200" dirty="0">
                <a:solidFill>
                  <a:srgbClr val="000000"/>
                </a:solidFill>
              </a:rPr>
              <a:t>Bartz et al, Cell Metab.  2009</a:t>
            </a:r>
          </a:p>
          <a:p>
            <a:pPr fontAlgn="b">
              <a:spcBef>
                <a:spcPct val="0"/>
              </a:spcBef>
              <a:spcAft>
                <a:spcPct val="0"/>
              </a:spcAft>
              <a:defRPr/>
            </a:pPr>
            <a:r>
              <a:rPr lang="de-DE" sz="1200" dirty="0">
                <a:solidFill>
                  <a:srgbClr val="000000"/>
                </a:solidFill>
              </a:rPr>
              <a:t>Blattmann et al., PloS Genet 2013</a:t>
            </a:r>
          </a:p>
          <a:p>
            <a:pPr fontAlgn="b">
              <a:spcBef>
                <a:spcPct val="0"/>
              </a:spcBef>
              <a:spcAft>
                <a:spcPct val="0"/>
              </a:spcAft>
              <a:defRPr/>
            </a:pPr>
            <a:endParaRPr lang="de-DE" sz="1200" dirty="0">
              <a:solidFill>
                <a:srgbClr val="000000"/>
              </a:solidFill>
            </a:endParaRPr>
          </a:p>
        </p:txBody>
      </p:sp>
      <p:pic>
        <p:nvPicPr>
          <p:cNvPr id="2" name="Micropilot Metaphase_Movie - for publications.avi">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12"/>
          <a:srcRect t="14208" b="17917"/>
          <a:stretch/>
        </p:blipFill>
        <p:spPr>
          <a:xfrm>
            <a:off x="748811" y="3581400"/>
            <a:ext cx="926721" cy="629012"/>
          </a:xfrm>
          <a:prstGeom prst="rect">
            <a:avLst/>
          </a:prstGeom>
        </p:spPr>
      </p:pic>
      <p:sp>
        <p:nvSpPr>
          <p:cNvPr id="45" name="Text Box 4"/>
          <p:cNvSpPr txBox="1">
            <a:spLocks noChangeArrowheads="1"/>
          </p:cNvSpPr>
          <p:nvPr/>
        </p:nvSpPr>
        <p:spPr bwMode="auto">
          <a:xfrm>
            <a:off x="5496781" y="5966249"/>
            <a:ext cx="4319588" cy="1920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tabLst>
                <a:tab pos="723900" algn="l"/>
                <a:tab pos="1447800" algn="l"/>
                <a:tab pos="2171700" algn="l"/>
                <a:tab pos="2895600" algn="l"/>
                <a:tab pos="3619500" algn="l"/>
              </a:tabLst>
              <a:defRPr sz="2400">
                <a:solidFill>
                  <a:srgbClr val="000000"/>
                </a:solidFill>
                <a:latin typeface="Times New Roman" pitchFamily="16" charset="0"/>
                <a:ea typeface="msgothic" charset="0"/>
                <a:cs typeface="msgothic" charset="0"/>
              </a:defRPr>
            </a:lvl1pPr>
            <a:lvl2pPr>
              <a:tabLst>
                <a:tab pos="723900" algn="l"/>
                <a:tab pos="1447800" algn="l"/>
                <a:tab pos="2171700" algn="l"/>
                <a:tab pos="2895600" algn="l"/>
                <a:tab pos="3619500" algn="l"/>
              </a:tabLst>
              <a:defRPr sz="2400">
                <a:solidFill>
                  <a:srgbClr val="000000"/>
                </a:solidFill>
                <a:latin typeface="Times New Roman" pitchFamily="16" charset="0"/>
                <a:ea typeface="msgothic" charset="0"/>
                <a:cs typeface="msgothic" charset="0"/>
              </a:defRPr>
            </a:lvl2pPr>
            <a:lvl3pPr>
              <a:tabLst>
                <a:tab pos="723900" algn="l"/>
                <a:tab pos="1447800" algn="l"/>
                <a:tab pos="2171700" algn="l"/>
                <a:tab pos="2895600" algn="l"/>
                <a:tab pos="3619500" algn="l"/>
              </a:tabLst>
              <a:defRPr sz="2400">
                <a:solidFill>
                  <a:srgbClr val="000000"/>
                </a:solidFill>
                <a:latin typeface="Times New Roman" pitchFamily="16" charset="0"/>
                <a:ea typeface="msgothic" charset="0"/>
                <a:cs typeface="msgothic" charset="0"/>
              </a:defRPr>
            </a:lvl3pPr>
            <a:lvl4pPr>
              <a:tabLst>
                <a:tab pos="723900" algn="l"/>
                <a:tab pos="1447800" algn="l"/>
                <a:tab pos="2171700" algn="l"/>
                <a:tab pos="2895600" algn="l"/>
                <a:tab pos="3619500" algn="l"/>
              </a:tabLst>
              <a:defRPr sz="2400">
                <a:solidFill>
                  <a:srgbClr val="000000"/>
                </a:solidFill>
                <a:latin typeface="Times New Roman" pitchFamily="16" charset="0"/>
                <a:ea typeface="msgothic" charset="0"/>
                <a:cs typeface="msgothic" charset="0"/>
              </a:defRPr>
            </a:lvl4pPr>
            <a:lvl5pPr>
              <a:tabLst>
                <a:tab pos="723900" algn="l"/>
                <a:tab pos="1447800" algn="l"/>
                <a:tab pos="2171700" algn="l"/>
                <a:tab pos="2895600" algn="l"/>
                <a:tab pos="3619500" algn="l"/>
              </a:tabLst>
              <a:defRPr sz="2400">
                <a:solidFill>
                  <a:srgbClr val="000000"/>
                </a:solidFill>
                <a:latin typeface="Times New Roman" pitchFamily="16" charset="0"/>
                <a:ea typeface="msgothic" charset="0"/>
                <a:cs typeface="msgothic" charset="0"/>
              </a:defRPr>
            </a:lvl5pPr>
            <a:lvl6pPr marL="15367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pitchFamily="16" charset="0"/>
                <a:ea typeface="msgothic" charset="0"/>
                <a:cs typeface="msgothic" charset="0"/>
              </a:defRPr>
            </a:lvl6pPr>
            <a:lvl7pPr marL="19939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pitchFamily="16" charset="0"/>
                <a:ea typeface="msgothic" charset="0"/>
                <a:cs typeface="msgothic" charset="0"/>
              </a:defRPr>
            </a:lvl7pPr>
            <a:lvl8pPr marL="24511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pitchFamily="16" charset="0"/>
                <a:ea typeface="msgothic" charset="0"/>
                <a:cs typeface="msgothic" charset="0"/>
              </a:defRPr>
            </a:lvl8pPr>
            <a:lvl9pPr marL="29083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pitchFamily="16" charset="0"/>
                <a:ea typeface="msgothic" charset="0"/>
                <a:cs typeface="msgothic" charset="0"/>
              </a:defRPr>
            </a:lvl9pPr>
          </a:lstStyle>
          <a:p>
            <a:pPr eaLnBrk="0" fontAlgn="base" hangingPunct="0">
              <a:spcBef>
                <a:spcPct val="0"/>
              </a:spcBef>
              <a:spcAft>
                <a:spcPct val="0"/>
              </a:spcAft>
            </a:pPr>
            <a:r>
              <a:rPr lang="en-GB" altLang="en-US" sz="1200" dirty="0" smtClean="0">
                <a:latin typeface="+mn-lt"/>
              </a:rPr>
              <a:t>Boni </a:t>
            </a:r>
            <a:r>
              <a:rPr lang="en-GB" altLang="en-US" sz="1200" dirty="0">
                <a:latin typeface="+mn-lt"/>
              </a:rPr>
              <a:t>et al. J Cell </a:t>
            </a:r>
            <a:r>
              <a:rPr lang="en-GB" altLang="en-US" sz="1200" dirty="0" err="1">
                <a:latin typeface="+mn-lt"/>
              </a:rPr>
              <a:t>Biol</a:t>
            </a:r>
            <a:r>
              <a:rPr lang="en-GB" altLang="en-US" sz="1200" dirty="0">
                <a:latin typeface="+mn-lt"/>
              </a:rPr>
              <a:t> </a:t>
            </a:r>
            <a:r>
              <a:rPr lang="en-GB" altLang="en-US" sz="1200" dirty="0" smtClean="0">
                <a:latin typeface="+mn-lt"/>
              </a:rPr>
              <a:t>2015</a:t>
            </a:r>
            <a:endParaRPr lang="en-GB" altLang="en-US" sz="1200" dirty="0">
              <a:latin typeface="+mn-lt"/>
            </a:endParaRPr>
          </a:p>
        </p:txBody>
      </p:sp>
      <p:sp>
        <p:nvSpPr>
          <p:cNvPr id="46" name="Rectangle 45"/>
          <p:cNvSpPr/>
          <p:nvPr/>
        </p:nvSpPr>
        <p:spPr bwMode="auto">
          <a:xfrm>
            <a:off x="1804025" y="5919582"/>
            <a:ext cx="3059451" cy="338554"/>
          </a:xfrm>
          <a:prstGeom prst="rect">
            <a:avLst/>
          </a:prstGeom>
        </p:spPr>
        <p:txBody>
          <a:bodyPr wrap="none">
            <a:spAutoFit/>
          </a:bodyPr>
          <a:lstStyle/>
          <a:p>
            <a:pPr fontAlgn="b">
              <a:spcBef>
                <a:spcPct val="0"/>
              </a:spcBef>
              <a:spcAft>
                <a:spcPct val="0"/>
              </a:spcAft>
              <a:defRPr/>
            </a:pPr>
            <a:r>
              <a:rPr lang="de-DE" sz="1600" dirty="0">
                <a:solidFill>
                  <a:srgbClr val="000000"/>
                </a:solidFill>
              </a:rPr>
              <a:t>Inner membrane nuclear targeting</a:t>
            </a:r>
          </a:p>
        </p:txBody>
      </p:sp>
      <p:grpSp>
        <p:nvGrpSpPr>
          <p:cNvPr id="11" name="Group 10"/>
          <p:cNvGrpSpPr/>
          <p:nvPr/>
        </p:nvGrpSpPr>
        <p:grpSpPr>
          <a:xfrm>
            <a:off x="757237" y="5792968"/>
            <a:ext cx="928615" cy="552166"/>
            <a:chOff x="582612" y="5541130"/>
            <a:chExt cx="928615" cy="552166"/>
          </a:xfrm>
        </p:grpSpPr>
        <p:pic>
          <p:nvPicPr>
            <p:cNvPr id="43" name="Picture 3"/>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l="56397" t="55760" r="27224" b="7118"/>
            <a:stretch/>
          </p:blipFill>
          <p:spPr bwMode="auto">
            <a:xfrm rot="5400000">
              <a:off x="805225" y="5387293"/>
              <a:ext cx="483390" cy="92861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cxnSp>
          <p:nvCxnSpPr>
            <p:cNvPr id="7" name="Straight Connector 6"/>
            <p:cNvCxnSpPr/>
            <p:nvPr/>
          </p:nvCxnSpPr>
          <p:spPr bwMode="auto">
            <a:xfrm>
              <a:off x="1043608" y="5599498"/>
              <a:ext cx="0" cy="483388"/>
            </a:xfrm>
            <a:prstGeom prst="line">
              <a:avLst/>
            </a:prstGeom>
            <a:solidFill>
              <a:schemeClr val="accent1"/>
            </a:solidFill>
            <a:ln w="19050" cap="flat" cmpd="sng" algn="ctr">
              <a:solidFill>
                <a:schemeClr val="bg1"/>
              </a:solidFill>
              <a:prstDash val="solid"/>
              <a:round/>
              <a:headEnd type="none" w="med" len="med"/>
              <a:tailEnd type="none" w="med" len="med"/>
            </a:ln>
            <a:effectLst/>
          </p:spPr>
        </p:cxnSp>
        <p:sp>
          <p:nvSpPr>
            <p:cNvPr id="10" name="Rectangle 9"/>
            <p:cNvSpPr/>
            <p:nvPr/>
          </p:nvSpPr>
          <p:spPr bwMode="auto">
            <a:xfrm>
              <a:off x="582613" y="5541130"/>
              <a:ext cx="916246" cy="78503"/>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r" eaLnBrk="0" fontAlgn="base" hangingPunct="0">
                <a:spcBef>
                  <a:spcPct val="0"/>
                </a:spcBef>
                <a:spcAft>
                  <a:spcPct val="0"/>
                </a:spcAft>
              </a:pPr>
              <a:endParaRPr lang="en-US" sz="2400" dirty="0">
                <a:solidFill>
                  <a:srgbClr val="000000"/>
                </a:solidFill>
              </a:endParaRPr>
            </a:p>
          </p:txBody>
        </p:sp>
      </p:grpSp>
    </p:spTree>
    <p:extLst>
      <p:ext uri="{BB962C8B-B14F-4D97-AF65-F5344CB8AC3E}">
        <p14:creationId xmlns:p14="http://schemas.microsoft.com/office/powerpoint/2010/main" val="3020986199"/>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399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2"/>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2438400"/>
            <a:ext cx="8229600" cy="1143000"/>
          </a:xfrm>
        </p:spPr>
        <p:txBody>
          <a:bodyPr>
            <a:normAutofit/>
          </a:bodyPr>
          <a:lstStyle/>
          <a:p>
            <a:r>
              <a:rPr lang="en-US" dirty="0" smtClean="0"/>
              <a:t>Microscope system considerations</a:t>
            </a:r>
            <a:endParaRPr lang="en-US" dirty="0"/>
          </a:p>
        </p:txBody>
      </p:sp>
      <p:pic>
        <p:nvPicPr>
          <p:cNvPr id="3" name="Picture 2"/>
          <p:cNvPicPr>
            <a:picLocks noChangeAspect="1"/>
          </p:cNvPicPr>
          <p:nvPr/>
        </p:nvPicPr>
        <p:blipFill>
          <a:blip r:embed="rId2"/>
          <a:stretch>
            <a:fillRect/>
          </a:stretch>
        </p:blipFill>
        <p:spPr>
          <a:xfrm>
            <a:off x="3962400" y="3657600"/>
            <a:ext cx="1219200" cy="1219200"/>
          </a:xfrm>
          <a:prstGeom prst="rect">
            <a:avLst/>
          </a:prstGeom>
        </p:spPr>
      </p:pic>
    </p:spTree>
    <p:extLst>
      <p:ext uri="{BB962C8B-B14F-4D97-AF65-F5344CB8AC3E}">
        <p14:creationId xmlns:p14="http://schemas.microsoft.com/office/powerpoint/2010/main" val="134071544"/>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lstStyle/>
          <a:p>
            <a:r>
              <a:rPr lang="en-US" dirty="0"/>
              <a:t>M</a:t>
            </a:r>
            <a:r>
              <a:rPr lang="en-US" dirty="0" smtClean="0"/>
              <a:t>ulti-color Imaging Modalities</a:t>
            </a:r>
            <a:endParaRPr lang="en-US" dirty="0"/>
          </a:p>
        </p:txBody>
      </p:sp>
      <p:sp>
        <p:nvSpPr>
          <p:cNvPr id="60" name="TextBox 59"/>
          <p:cNvSpPr txBox="1"/>
          <p:nvPr/>
        </p:nvSpPr>
        <p:spPr>
          <a:xfrm>
            <a:off x="9906000" y="2743200"/>
            <a:ext cx="1010839" cy="923330"/>
          </a:xfrm>
          <a:prstGeom prst="rect">
            <a:avLst/>
          </a:prstGeom>
          <a:noFill/>
        </p:spPr>
        <p:txBody>
          <a:bodyPr wrap="none" rtlCol="0">
            <a:spAutoFit/>
          </a:bodyPr>
          <a:lstStyle/>
          <a:p>
            <a:r>
              <a:rPr lang="en-US" dirty="0" smtClean="0"/>
              <a:t>Faster,</a:t>
            </a:r>
            <a:br>
              <a:rPr lang="en-US" dirty="0" smtClean="0"/>
            </a:br>
            <a:r>
              <a:rPr lang="en-US" dirty="0" smtClean="0"/>
              <a:t>no </a:t>
            </a:r>
            <a:br>
              <a:rPr lang="en-US" dirty="0" smtClean="0"/>
            </a:br>
            <a:r>
              <a:rPr lang="en-US" dirty="0" smtClean="0"/>
              <a:t>crosstalk</a:t>
            </a:r>
            <a:endParaRPr lang="en-US" dirty="0"/>
          </a:p>
        </p:txBody>
      </p:sp>
      <p:grpSp>
        <p:nvGrpSpPr>
          <p:cNvPr id="9" name="Group 8"/>
          <p:cNvGrpSpPr/>
          <p:nvPr/>
        </p:nvGrpSpPr>
        <p:grpSpPr>
          <a:xfrm>
            <a:off x="533400" y="1219200"/>
            <a:ext cx="3657600" cy="2362200"/>
            <a:chOff x="533400" y="1219200"/>
            <a:chExt cx="3657600" cy="2362200"/>
          </a:xfrm>
        </p:grpSpPr>
        <p:sp>
          <p:nvSpPr>
            <p:cNvPr id="6" name="TextBox 5"/>
            <p:cNvSpPr txBox="1"/>
            <p:nvPr/>
          </p:nvSpPr>
          <p:spPr>
            <a:xfrm>
              <a:off x="2748864" y="1896070"/>
              <a:ext cx="1176524" cy="646331"/>
            </a:xfrm>
            <a:prstGeom prst="rect">
              <a:avLst/>
            </a:prstGeom>
            <a:noFill/>
          </p:spPr>
          <p:txBody>
            <a:bodyPr wrap="none" rtlCol="0">
              <a:spAutoFit/>
            </a:bodyPr>
            <a:lstStyle/>
            <a:p>
              <a:pPr algn="ctr"/>
              <a:r>
                <a:rPr lang="en-US" dirty="0" smtClean="0">
                  <a:solidFill>
                    <a:srgbClr val="000000"/>
                  </a:solidFill>
                </a:rPr>
                <a:t>Filter cube</a:t>
              </a:r>
            </a:p>
            <a:p>
              <a:pPr algn="ctr"/>
              <a:r>
                <a:rPr lang="en-US" b="1" dirty="0" smtClean="0">
                  <a:solidFill>
                    <a:srgbClr val="000000"/>
                  </a:solidFill>
                </a:rPr>
                <a:t>&gt;100 </a:t>
              </a:r>
              <a:r>
                <a:rPr lang="en-US" b="1" dirty="0" err="1" smtClean="0">
                  <a:solidFill>
                    <a:srgbClr val="000000"/>
                  </a:solidFill>
                </a:rPr>
                <a:t>ms</a:t>
              </a:r>
              <a:endParaRPr lang="en-US" b="1" dirty="0" smtClean="0">
                <a:solidFill>
                  <a:srgbClr val="000000"/>
                </a:solidFill>
              </a:endParaRPr>
            </a:p>
          </p:txBody>
        </p:sp>
        <p:sp>
          <p:nvSpPr>
            <p:cNvPr id="10" name="TextBox 9"/>
            <p:cNvSpPr txBox="1"/>
            <p:nvPr/>
          </p:nvSpPr>
          <p:spPr>
            <a:xfrm>
              <a:off x="609600" y="1752600"/>
              <a:ext cx="958541" cy="646331"/>
            </a:xfrm>
            <a:prstGeom prst="rect">
              <a:avLst/>
            </a:prstGeom>
            <a:noFill/>
          </p:spPr>
          <p:txBody>
            <a:bodyPr wrap="none" rtlCol="0">
              <a:spAutoFit/>
            </a:bodyPr>
            <a:lstStyle/>
            <a:p>
              <a:r>
                <a:rPr lang="en-US" dirty="0" smtClean="0">
                  <a:solidFill>
                    <a:srgbClr val="000000"/>
                  </a:solidFill>
                </a:rPr>
                <a:t>Halogen</a:t>
              </a:r>
            </a:p>
            <a:p>
              <a:r>
                <a:rPr lang="en-US" dirty="0" smtClean="0">
                  <a:solidFill>
                    <a:srgbClr val="000000"/>
                  </a:solidFill>
                </a:rPr>
                <a:t>lamp</a:t>
              </a:r>
            </a:p>
          </p:txBody>
        </p:sp>
        <p:grpSp>
          <p:nvGrpSpPr>
            <p:cNvPr id="36" name="Group 35"/>
            <p:cNvGrpSpPr/>
            <p:nvPr/>
          </p:nvGrpSpPr>
          <p:grpSpPr>
            <a:xfrm>
              <a:off x="1981200" y="1981200"/>
              <a:ext cx="685800" cy="685800"/>
              <a:chOff x="2133600" y="3048000"/>
              <a:chExt cx="685800" cy="685800"/>
            </a:xfrm>
          </p:grpSpPr>
          <p:grpSp>
            <p:nvGrpSpPr>
              <p:cNvPr id="25" name="Group 24"/>
              <p:cNvGrpSpPr/>
              <p:nvPr/>
            </p:nvGrpSpPr>
            <p:grpSpPr>
              <a:xfrm>
                <a:off x="2133600" y="3048000"/>
                <a:ext cx="685800" cy="685800"/>
                <a:chOff x="2133600" y="2743200"/>
                <a:chExt cx="762000" cy="685800"/>
              </a:xfrm>
            </p:grpSpPr>
            <p:sp>
              <p:nvSpPr>
                <p:cNvPr id="22" name="Rectangle 21"/>
                <p:cNvSpPr/>
                <p:nvPr/>
              </p:nvSpPr>
              <p:spPr>
                <a:xfrm>
                  <a:off x="2133600" y="2743200"/>
                  <a:ext cx="762000" cy="685800"/>
                </a:xfrm>
                <a:prstGeom prst="rect">
                  <a:avLst/>
                </a:prstGeom>
                <a:noFill/>
                <a:ln w="12700"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0000"/>
                    </a:solidFill>
                  </a:endParaRPr>
                </a:p>
              </p:txBody>
            </p:sp>
            <p:cxnSp>
              <p:nvCxnSpPr>
                <p:cNvPr id="24" name="Straight Connector 23"/>
                <p:cNvCxnSpPr/>
                <p:nvPr/>
              </p:nvCxnSpPr>
              <p:spPr>
                <a:xfrm flipV="1">
                  <a:off x="2133600" y="2743200"/>
                  <a:ext cx="762000" cy="685800"/>
                </a:xfrm>
                <a:prstGeom prst="line">
                  <a:avLst/>
                </a:prstGeom>
                <a:ln w="9525" cmpd="sng">
                  <a:solidFill>
                    <a:srgbClr val="000000"/>
                  </a:solidFill>
                </a:ln>
              </p:spPr>
              <p:style>
                <a:lnRef idx="2">
                  <a:schemeClr val="accent1"/>
                </a:lnRef>
                <a:fillRef idx="0">
                  <a:schemeClr val="accent1"/>
                </a:fillRef>
                <a:effectRef idx="1">
                  <a:schemeClr val="accent1"/>
                </a:effectRef>
                <a:fontRef idx="minor">
                  <a:schemeClr val="tx1"/>
                </a:fontRef>
              </p:style>
            </p:cxnSp>
          </p:grpSp>
          <p:cxnSp>
            <p:nvCxnSpPr>
              <p:cNvPr id="27" name="Straight Connector 26"/>
              <p:cNvCxnSpPr/>
              <p:nvPr/>
            </p:nvCxnSpPr>
            <p:spPr>
              <a:xfrm flipV="1">
                <a:off x="2133600" y="3202782"/>
                <a:ext cx="0" cy="337368"/>
              </a:xfrm>
              <a:prstGeom prst="line">
                <a:avLst/>
              </a:prstGeom>
              <a:ln w="38100" cmpd="sng">
                <a:solidFill>
                  <a:srgbClr val="0000FF"/>
                </a:solidFill>
              </a:ln>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a:off x="2307710" y="3733800"/>
                <a:ext cx="381000" cy="0"/>
              </a:xfrm>
              <a:prstGeom prst="line">
                <a:avLst/>
              </a:prstGeom>
              <a:ln w="38100" cmpd="sng">
                <a:solidFill>
                  <a:srgbClr val="008000"/>
                </a:solidFill>
              </a:ln>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flipV="1">
                <a:off x="2286000" y="3200400"/>
                <a:ext cx="381000" cy="381000"/>
              </a:xfrm>
              <a:prstGeom prst="line">
                <a:avLst/>
              </a:prstGeom>
              <a:ln w="38100" cmpd="sng">
                <a:solidFill>
                  <a:srgbClr val="0000FF"/>
                </a:solidFill>
              </a:ln>
            </p:spPr>
            <p:style>
              <a:lnRef idx="2">
                <a:schemeClr val="accent1"/>
              </a:lnRef>
              <a:fillRef idx="0">
                <a:schemeClr val="accent1"/>
              </a:fillRef>
              <a:effectRef idx="1">
                <a:schemeClr val="accent1"/>
              </a:effectRef>
              <a:fontRef idx="minor">
                <a:schemeClr val="tx1"/>
              </a:fontRef>
            </p:style>
          </p:cxnSp>
        </p:grpSp>
        <p:pic>
          <p:nvPicPr>
            <p:cNvPr id="56" name="Picture 55"/>
            <p:cNvPicPr>
              <a:picLocks noChangeAspect="1"/>
            </p:cNvPicPr>
            <p:nvPr/>
          </p:nvPicPr>
          <p:blipFill>
            <a:blip r:embed="rId2">
              <a:alphaModFix amt="59000"/>
            </a:blip>
            <a:stretch>
              <a:fillRect/>
            </a:stretch>
          </p:blipFill>
          <p:spPr>
            <a:xfrm>
              <a:off x="1905000" y="2717800"/>
              <a:ext cx="863600" cy="863600"/>
            </a:xfrm>
            <a:prstGeom prst="rect">
              <a:avLst/>
            </a:prstGeom>
          </p:spPr>
        </p:pic>
        <p:pic>
          <p:nvPicPr>
            <p:cNvPr id="3" name="Picture 2"/>
            <p:cNvPicPr>
              <a:picLocks noChangeAspect="1"/>
            </p:cNvPicPr>
            <p:nvPr/>
          </p:nvPicPr>
          <p:blipFill>
            <a:blip r:embed="rId3"/>
            <a:stretch>
              <a:fillRect/>
            </a:stretch>
          </p:blipFill>
          <p:spPr>
            <a:xfrm>
              <a:off x="1270000" y="2133600"/>
              <a:ext cx="406400" cy="406400"/>
            </a:xfrm>
            <a:prstGeom prst="rect">
              <a:avLst/>
            </a:prstGeom>
          </p:spPr>
        </p:pic>
        <p:pic>
          <p:nvPicPr>
            <p:cNvPr id="4" name="Picture 3"/>
            <p:cNvPicPr>
              <a:picLocks noChangeAspect="1"/>
            </p:cNvPicPr>
            <p:nvPr/>
          </p:nvPicPr>
          <p:blipFill>
            <a:blip r:embed="rId4"/>
            <a:stretch>
              <a:fillRect/>
            </a:stretch>
          </p:blipFill>
          <p:spPr>
            <a:xfrm>
              <a:off x="2082800" y="1371600"/>
              <a:ext cx="431800" cy="431800"/>
            </a:xfrm>
            <a:prstGeom prst="rect">
              <a:avLst/>
            </a:prstGeom>
          </p:spPr>
        </p:pic>
        <p:sp>
          <p:nvSpPr>
            <p:cNvPr id="7" name="TextBox 6"/>
            <p:cNvSpPr txBox="1"/>
            <p:nvPr/>
          </p:nvSpPr>
          <p:spPr>
            <a:xfrm>
              <a:off x="2566140" y="2958810"/>
              <a:ext cx="928459" cy="369332"/>
            </a:xfrm>
            <a:prstGeom prst="rect">
              <a:avLst/>
            </a:prstGeom>
            <a:noFill/>
          </p:spPr>
          <p:txBody>
            <a:bodyPr wrap="none" rtlCol="0">
              <a:spAutoFit/>
            </a:bodyPr>
            <a:lstStyle/>
            <a:p>
              <a:r>
                <a:rPr lang="en-US" dirty="0" smtClean="0"/>
                <a:t>~100ms</a:t>
              </a:r>
              <a:endParaRPr lang="en-US" dirty="0"/>
            </a:p>
          </p:txBody>
        </p:sp>
        <p:sp>
          <p:nvSpPr>
            <p:cNvPr id="8" name="Rectangle 7"/>
            <p:cNvSpPr/>
            <p:nvPr/>
          </p:nvSpPr>
          <p:spPr>
            <a:xfrm>
              <a:off x="533400" y="1219200"/>
              <a:ext cx="3657600" cy="2362200"/>
            </a:xfrm>
            <a:prstGeom prst="rect">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1" name="Group 10"/>
          <p:cNvGrpSpPr/>
          <p:nvPr/>
        </p:nvGrpSpPr>
        <p:grpSpPr>
          <a:xfrm>
            <a:off x="4495800" y="1219200"/>
            <a:ext cx="4114800" cy="2540000"/>
            <a:chOff x="4495800" y="1219200"/>
            <a:chExt cx="4114800" cy="2540000"/>
          </a:xfrm>
        </p:grpSpPr>
        <p:sp>
          <p:nvSpPr>
            <p:cNvPr id="16" name="TextBox 15"/>
            <p:cNvSpPr txBox="1"/>
            <p:nvPr/>
          </p:nvSpPr>
          <p:spPr>
            <a:xfrm>
              <a:off x="6477000" y="2438400"/>
              <a:ext cx="2132427" cy="646331"/>
            </a:xfrm>
            <a:prstGeom prst="rect">
              <a:avLst/>
            </a:prstGeom>
            <a:noFill/>
          </p:spPr>
          <p:txBody>
            <a:bodyPr wrap="none" rtlCol="0">
              <a:spAutoFit/>
            </a:bodyPr>
            <a:lstStyle/>
            <a:p>
              <a:r>
                <a:rPr lang="en-US" dirty="0" smtClean="0">
                  <a:solidFill>
                    <a:srgbClr val="000000"/>
                  </a:solidFill>
                </a:rPr>
                <a:t>Emission filter wheel</a:t>
              </a:r>
              <a:br>
                <a:rPr lang="en-US" dirty="0" smtClean="0">
                  <a:solidFill>
                    <a:srgbClr val="000000"/>
                  </a:solidFill>
                </a:rPr>
              </a:br>
              <a:r>
                <a:rPr lang="en-US" dirty="0" smtClean="0">
                  <a:solidFill>
                    <a:srgbClr val="000000"/>
                  </a:solidFill>
                </a:rPr>
                <a:t>&gt;</a:t>
              </a:r>
              <a:r>
                <a:rPr lang="en-US" b="1" dirty="0" smtClean="0">
                  <a:solidFill>
                    <a:srgbClr val="000000"/>
                  </a:solidFill>
                </a:rPr>
                <a:t>10 </a:t>
              </a:r>
              <a:r>
                <a:rPr lang="en-US" b="1" dirty="0" err="1" smtClean="0">
                  <a:solidFill>
                    <a:srgbClr val="000000"/>
                  </a:solidFill>
                </a:rPr>
                <a:t>ms</a:t>
              </a:r>
              <a:endParaRPr lang="en-US" b="1" dirty="0">
                <a:solidFill>
                  <a:srgbClr val="000000"/>
                </a:solidFill>
              </a:endParaRPr>
            </a:p>
          </p:txBody>
        </p:sp>
        <p:grpSp>
          <p:nvGrpSpPr>
            <p:cNvPr id="40" name="Group 39"/>
            <p:cNvGrpSpPr/>
            <p:nvPr/>
          </p:nvGrpSpPr>
          <p:grpSpPr>
            <a:xfrm>
              <a:off x="5972730" y="1979163"/>
              <a:ext cx="428070" cy="422250"/>
              <a:chOff x="6629400" y="3505200"/>
              <a:chExt cx="428070" cy="422250"/>
            </a:xfrm>
          </p:grpSpPr>
          <p:cxnSp>
            <p:nvCxnSpPr>
              <p:cNvPr id="37" name="Straight Connector 36"/>
              <p:cNvCxnSpPr/>
              <p:nvPr/>
            </p:nvCxnSpPr>
            <p:spPr>
              <a:xfrm flipV="1">
                <a:off x="6629400" y="3505200"/>
                <a:ext cx="381000" cy="381000"/>
              </a:xfrm>
              <a:prstGeom prst="line">
                <a:avLst/>
              </a:prstGeom>
              <a:ln w="38100" cmpd="sng">
                <a:solidFill>
                  <a:srgbClr val="0000FF"/>
                </a:solidFill>
              </a:ln>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p:nvCxnSpPr>
            <p:spPr>
              <a:xfrm flipV="1">
                <a:off x="6652704" y="3522675"/>
                <a:ext cx="381000" cy="381000"/>
              </a:xfrm>
              <a:prstGeom prst="line">
                <a:avLst/>
              </a:prstGeom>
              <a:ln w="38100" cmpd="sng">
                <a:solidFill>
                  <a:srgbClr val="008000"/>
                </a:solidFill>
              </a:ln>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p:nvCxnSpPr>
            <p:spPr>
              <a:xfrm flipV="1">
                <a:off x="6676470" y="3546450"/>
                <a:ext cx="381000" cy="381000"/>
              </a:xfrm>
              <a:prstGeom prst="line">
                <a:avLst/>
              </a:prstGeom>
              <a:ln w="38100" cmpd="sng">
                <a:solidFill>
                  <a:srgbClr val="FF6600"/>
                </a:solidFill>
              </a:ln>
            </p:spPr>
            <p:style>
              <a:lnRef idx="2">
                <a:schemeClr val="accent1"/>
              </a:lnRef>
              <a:fillRef idx="0">
                <a:schemeClr val="accent1"/>
              </a:fillRef>
              <a:effectRef idx="1">
                <a:schemeClr val="accent1"/>
              </a:effectRef>
              <a:fontRef idx="minor">
                <a:schemeClr val="tx1"/>
              </a:fontRef>
            </p:style>
          </p:cxnSp>
        </p:grpSp>
        <p:sp>
          <p:nvSpPr>
            <p:cNvPr id="42" name="TextBox 41"/>
            <p:cNvSpPr txBox="1"/>
            <p:nvPr/>
          </p:nvSpPr>
          <p:spPr>
            <a:xfrm>
              <a:off x="6466251" y="1828800"/>
              <a:ext cx="1229949" cy="646331"/>
            </a:xfrm>
            <a:prstGeom prst="rect">
              <a:avLst/>
            </a:prstGeom>
            <a:noFill/>
          </p:spPr>
          <p:txBody>
            <a:bodyPr wrap="none" rtlCol="0">
              <a:spAutoFit/>
            </a:bodyPr>
            <a:lstStyle/>
            <a:p>
              <a:r>
                <a:rPr lang="en-US" dirty="0" smtClean="0">
                  <a:solidFill>
                    <a:srgbClr val="000000"/>
                  </a:solidFill>
                </a:rPr>
                <a:t>Multi-band</a:t>
              </a:r>
              <a:br>
                <a:rPr lang="en-US" dirty="0" smtClean="0">
                  <a:solidFill>
                    <a:srgbClr val="000000"/>
                  </a:solidFill>
                </a:rPr>
              </a:br>
              <a:r>
                <a:rPr lang="en-US" dirty="0" smtClean="0">
                  <a:solidFill>
                    <a:srgbClr val="000000"/>
                  </a:solidFill>
                </a:rPr>
                <a:t>dichroic</a:t>
              </a:r>
              <a:endParaRPr lang="en-US" b="1" dirty="0" smtClean="0">
                <a:solidFill>
                  <a:srgbClr val="000000"/>
                </a:solidFill>
              </a:endParaRPr>
            </a:p>
          </p:txBody>
        </p:sp>
        <p:pic>
          <p:nvPicPr>
            <p:cNvPr id="57" name="Picture 56"/>
            <p:cNvPicPr>
              <a:picLocks noChangeAspect="1"/>
            </p:cNvPicPr>
            <p:nvPr/>
          </p:nvPicPr>
          <p:blipFill>
            <a:blip r:embed="rId2">
              <a:alphaModFix amt="59000"/>
            </a:blip>
            <a:stretch>
              <a:fillRect/>
            </a:stretch>
          </p:blipFill>
          <p:spPr>
            <a:xfrm>
              <a:off x="5715000" y="2743200"/>
              <a:ext cx="1016000" cy="1016000"/>
            </a:xfrm>
            <a:prstGeom prst="rect">
              <a:avLst/>
            </a:prstGeom>
          </p:spPr>
        </p:pic>
        <p:pic>
          <p:nvPicPr>
            <p:cNvPr id="45" name="Picture 44"/>
            <p:cNvPicPr>
              <a:picLocks noChangeAspect="1"/>
            </p:cNvPicPr>
            <p:nvPr/>
          </p:nvPicPr>
          <p:blipFill>
            <a:blip r:embed="rId4"/>
            <a:stretch>
              <a:fillRect/>
            </a:stretch>
          </p:blipFill>
          <p:spPr>
            <a:xfrm>
              <a:off x="5943600" y="1371600"/>
              <a:ext cx="431800" cy="431800"/>
            </a:xfrm>
            <a:prstGeom prst="rect">
              <a:avLst/>
            </a:prstGeom>
          </p:spPr>
        </p:pic>
        <p:cxnSp>
          <p:nvCxnSpPr>
            <p:cNvPr id="61" name="Straight Connector 60"/>
            <p:cNvCxnSpPr/>
            <p:nvPr/>
          </p:nvCxnSpPr>
          <p:spPr>
            <a:xfrm>
              <a:off x="6019800" y="2730871"/>
              <a:ext cx="381000" cy="0"/>
            </a:xfrm>
            <a:prstGeom prst="line">
              <a:avLst/>
            </a:prstGeom>
            <a:ln w="38100" cmpd="sng">
              <a:solidFill>
                <a:srgbClr val="008000"/>
              </a:solidFill>
            </a:ln>
          </p:spPr>
          <p:style>
            <a:lnRef idx="2">
              <a:schemeClr val="accent1"/>
            </a:lnRef>
            <a:fillRef idx="0">
              <a:schemeClr val="accent1"/>
            </a:fillRef>
            <a:effectRef idx="1">
              <a:schemeClr val="accent1"/>
            </a:effectRef>
            <a:fontRef idx="minor">
              <a:schemeClr val="tx1"/>
            </a:fontRef>
          </p:style>
        </p:cxnSp>
        <p:sp>
          <p:nvSpPr>
            <p:cNvPr id="63" name="TextBox 62"/>
            <p:cNvSpPr txBox="1"/>
            <p:nvPr/>
          </p:nvSpPr>
          <p:spPr>
            <a:xfrm>
              <a:off x="4572000" y="1828800"/>
              <a:ext cx="800858" cy="646331"/>
            </a:xfrm>
            <a:prstGeom prst="rect">
              <a:avLst/>
            </a:prstGeom>
            <a:noFill/>
          </p:spPr>
          <p:txBody>
            <a:bodyPr wrap="none" rtlCol="0">
              <a:spAutoFit/>
            </a:bodyPr>
            <a:lstStyle/>
            <a:p>
              <a:pPr algn="r"/>
              <a:r>
                <a:rPr lang="en-US" dirty="0" smtClean="0">
                  <a:solidFill>
                    <a:srgbClr val="000000"/>
                  </a:solidFill>
                </a:rPr>
                <a:t>LED</a:t>
              </a:r>
            </a:p>
            <a:p>
              <a:pPr algn="r"/>
              <a:r>
                <a:rPr lang="en-US" b="1" dirty="0" smtClean="0">
                  <a:solidFill>
                    <a:srgbClr val="000000"/>
                  </a:solidFill>
                </a:rPr>
                <a:t>~ 1 </a:t>
              </a:r>
              <a:r>
                <a:rPr lang="en-US" b="1" dirty="0" err="1" smtClean="0">
                  <a:solidFill>
                    <a:srgbClr val="000000"/>
                  </a:solidFill>
                </a:rPr>
                <a:t>ms</a:t>
              </a:r>
              <a:endParaRPr lang="en-US" b="1" dirty="0">
                <a:solidFill>
                  <a:srgbClr val="000000"/>
                </a:solidFill>
              </a:endParaRPr>
            </a:p>
          </p:txBody>
        </p:sp>
        <p:pic>
          <p:nvPicPr>
            <p:cNvPr id="64" name="Picture 63"/>
            <p:cNvPicPr>
              <a:picLocks noChangeAspect="1"/>
            </p:cNvPicPr>
            <p:nvPr/>
          </p:nvPicPr>
          <p:blipFill>
            <a:blip r:embed="rId5"/>
            <a:stretch>
              <a:fillRect/>
            </a:stretch>
          </p:blipFill>
          <p:spPr>
            <a:xfrm>
              <a:off x="5334000" y="1941731"/>
              <a:ext cx="457200" cy="457200"/>
            </a:xfrm>
            <a:prstGeom prst="rect">
              <a:avLst/>
            </a:prstGeom>
          </p:spPr>
        </p:pic>
        <p:sp>
          <p:nvSpPr>
            <p:cNvPr id="66" name="TextBox 65"/>
            <p:cNvSpPr txBox="1"/>
            <p:nvPr/>
          </p:nvSpPr>
          <p:spPr>
            <a:xfrm>
              <a:off x="6477000" y="3048000"/>
              <a:ext cx="928459" cy="369332"/>
            </a:xfrm>
            <a:prstGeom prst="rect">
              <a:avLst/>
            </a:prstGeom>
            <a:noFill/>
          </p:spPr>
          <p:txBody>
            <a:bodyPr wrap="none" rtlCol="0">
              <a:spAutoFit/>
            </a:bodyPr>
            <a:lstStyle/>
            <a:p>
              <a:r>
                <a:rPr lang="en-US" dirty="0" smtClean="0"/>
                <a:t>~100ms</a:t>
              </a:r>
              <a:endParaRPr lang="en-US" dirty="0"/>
            </a:p>
          </p:txBody>
        </p:sp>
        <p:sp>
          <p:nvSpPr>
            <p:cNvPr id="65" name="Rectangle 64"/>
            <p:cNvSpPr/>
            <p:nvPr/>
          </p:nvSpPr>
          <p:spPr>
            <a:xfrm>
              <a:off x="4495800" y="1219200"/>
              <a:ext cx="4114800" cy="2362200"/>
            </a:xfrm>
            <a:prstGeom prst="rect">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2" name="Group 11"/>
          <p:cNvGrpSpPr/>
          <p:nvPr/>
        </p:nvGrpSpPr>
        <p:grpSpPr>
          <a:xfrm>
            <a:off x="533400" y="3810000"/>
            <a:ext cx="3657600" cy="2743200"/>
            <a:chOff x="533400" y="3810000"/>
            <a:chExt cx="3657600" cy="2743200"/>
          </a:xfrm>
        </p:grpSpPr>
        <p:sp>
          <p:nvSpPr>
            <p:cNvPr id="18" name="TextBox 17"/>
            <p:cNvSpPr txBox="1"/>
            <p:nvPr/>
          </p:nvSpPr>
          <p:spPr>
            <a:xfrm>
              <a:off x="783569" y="4459069"/>
              <a:ext cx="800858" cy="646331"/>
            </a:xfrm>
            <a:prstGeom prst="rect">
              <a:avLst/>
            </a:prstGeom>
            <a:noFill/>
          </p:spPr>
          <p:txBody>
            <a:bodyPr wrap="none" rtlCol="0">
              <a:spAutoFit/>
            </a:bodyPr>
            <a:lstStyle/>
            <a:p>
              <a:pPr algn="r"/>
              <a:r>
                <a:rPr lang="en-US" dirty="0" smtClean="0">
                  <a:solidFill>
                    <a:srgbClr val="000000"/>
                  </a:solidFill>
                </a:rPr>
                <a:t>LED</a:t>
              </a:r>
            </a:p>
            <a:p>
              <a:pPr algn="r"/>
              <a:r>
                <a:rPr lang="en-US" b="1" dirty="0" smtClean="0">
                  <a:solidFill>
                    <a:srgbClr val="000000"/>
                  </a:solidFill>
                </a:rPr>
                <a:t>~ 1 </a:t>
              </a:r>
              <a:r>
                <a:rPr lang="en-US" b="1" dirty="0" err="1" smtClean="0">
                  <a:solidFill>
                    <a:srgbClr val="000000"/>
                  </a:solidFill>
                </a:rPr>
                <a:t>ms</a:t>
              </a:r>
              <a:endParaRPr lang="en-US" b="1" dirty="0">
                <a:solidFill>
                  <a:srgbClr val="000000"/>
                </a:solidFill>
              </a:endParaRPr>
            </a:p>
          </p:txBody>
        </p:sp>
        <p:sp>
          <p:nvSpPr>
            <p:cNvPr id="44" name="TextBox 43"/>
            <p:cNvSpPr txBox="1"/>
            <p:nvPr/>
          </p:nvSpPr>
          <p:spPr>
            <a:xfrm>
              <a:off x="2612369" y="5144869"/>
              <a:ext cx="1513418" cy="646331"/>
            </a:xfrm>
            <a:prstGeom prst="rect">
              <a:avLst/>
            </a:prstGeom>
            <a:noFill/>
          </p:spPr>
          <p:txBody>
            <a:bodyPr wrap="none" rtlCol="0">
              <a:spAutoFit/>
            </a:bodyPr>
            <a:lstStyle/>
            <a:p>
              <a:r>
                <a:rPr lang="en-US" dirty="0" smtClean="0">
                  <a:solidFill>
                    <a:srgbClr val="000000"/>
                  </a:solidFill>
                </a:rPr>
                <a:t>Multi-band</a:t>
              </a:r>
              <a:br>
                <a:rPr lang="en-US" dirty="0" smtClean="0">
                  <a:solidFill>
                    <a:srgbClr val="000000"/>
                  </a:solidFill>
                </a:rPr>
              </a:br>
              <a:r>
                <a:rPr lang="en-US" dirty="0" smtClean="0">
                  <a:solidFill>
                    <a:srgbClr val="000000"/>
                  </a:solidFill>
                </a:rPr>
                <a:t>emission filter</a:t>
              </a:r>
            </a:p>
          </p:txBody>
        </p:sp>
        <p:grpSp>
          <p:nvGrpSpPr>
            <p:cNvPr id="47" name="Group 46"/>
            <p:cNvGrpSpPr/>
            <p:nvPr/>
          </p:nvGrpSpPr>
          <p:grpSpPr>
            <a:xfrm>
              <a:off x="2155169" y="4606950"/>
              <a:ext cx="428070" cy="422250"/>
              <a:chOff x="6629400" y="3505200"/>
              <a:chExt cx="428070" cy="422250"/>
            </a:xfrm>
          </p:grpSpPr>
          <p:cxnSp>
            <p:nvCxnSpPr>
              <p:cNvPr id="48" name="Straight Connector 47"/>
              <p:cNvCxnSpPr/>
              <p:nvPr/>
            </p:nvCxnSpPr>
            <p:spPr>
              <a:xfrm flipV="1">
                <a:off x="6629400" y="3505200"/>
                <a:ext cx="381000" cy="381000"/>
              </a:xfrm>
              <a:prstGeom prst="line">
                <a:avLst/>
              </a:prstGeom>
              <a:ln w="38100" cmpd="sng">
                <a:solidFill>
                  <a:srgbClr val="0000FF"/>
                </a:solidFill>
              </a:ln>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p:nvCxnSpPr>
            <p:spPr>
              <a:xfrm flipV="1">
                <a:off x="6652704" y="3522675"/>
                <a:ext cx="381000" cy="381000"/>
              </a:xfrm>
              <a:prstGeom prst="line">
                <a:avLst/>
              </a:prstGeom>
              <a:ln w="38100" cmpd="sng">
                <a:solidFill>
                  <a:srgbClr val="008000"/>
                </a:solidFill>
              </a:ln>
            </p:spPr>
            <p:style>
              <a:lnRef idx="2">
                <a:schemeClr val="accent1"/>
              </a:lnRef>
              <a:fillRef idx="0">
                <a:schemeClr val="accent1"/>
              </a:fillRef>
              <a:effectRef idx="1">
                <a:schemeClr val="accent1"/>
              </a:effectRef>
              <a:fontRef idx="minor">
                <a:schemeClr val="tx1"/>
              </a:fontRef>
            </p:style>
          </p:cxnSp>
          <p:cxnSp>
            <p:nvCxnSpPr>
              <p:cNvPr id="50" name="Straight Connector 49"/>
              <p:cNvCxnSpPr/>
              <p:nvPr/>
            </p:nvCxnSpPr>
            <p:spPr>
              <a:xfrm flipV="1">
                <a:off x="6676470" y="3546450"/>
                <a:ext cx="381000" cy="381000"/>
              </a:xfrm>
              <a:prstGeom prst="line">
                <a:avLst/>
              </a:prstGeom>
              <a:ln w="38100" cmpd="sng">
                <a:solidFill>
                  <a:srgbClr val="FF6600"/>
                </a:solidFill>
              </a:ln>
            </p:spPr>
            <p:style>
              <a:lnRef idx="2">
                <a:schemeClr val="accent1"/>
              </a:lnRef>
              <a:fillRef idx="0">
                <a:schemeClr val="accent1"/>
              </a:fillRef>
              <a:effectRef idx="1">
                <a:schemeClr val="accent1"/>
              </a:effectRef>
              <a:fontRef idx="minor">
                <a:schemeClr val="tx1"/>
              </a:fontRef>
            </p:style>
          </p:cxnSp>
        </p:grpSp>
        <p:sp>
          <p:nvSpPr>
            <p:cNvPr id="51" name="TextBox 50"/>
            <p:cNvSpPr txBox="1"/>
            <p:nvPr/>
          </p:nvSpPr>
          <p:spPr>
            <a:xfrm>
              <a:off x="2612369" y="4495800"/>
              <a:ext cx="1229949" cy="646331"/>
            </a:xfrm>
            <a:prstGeom prst="rect">
              <a:avLst/>
            </a:prstGeom>
            <a:noFill/>
          </p:spPr>
          <p:txBody>
            <a:bodyPr wrap="none" rtlCol="0">
              <a:spAutoFit/>
            </a:bodyPr>
            <a:lstStyle/>
            <a:p>
              <a:r>
                <a:rPr lang="en-US" dirty="0" smtClean="0">
                  <a:solidFill>
                    <a:srgbClr val="000000"/>
                  </a:solidFill>
                </a:rPr>
                <a:t>Multi-band</a:t>
              </a:r>
              <a:br>
                <a:rPr lang="en-US" dirty="0" smtClean="0">
                  <a:solidFill>
                    <a:srgbClr val="000000"/>
                  </a:solidFill>
                </a:rPr>
              </a:br>
              <a:r>
                <a:rPr lang="en-US" dirty="0" smtClean="0">
                  <a:solidFill>
                    <a:srgbClr val="000000"/>
                  </a:solidFill>
                </a:rPr>
                <a:t>dichroic</a:t>
              </a:r>
              <a:endParaRPr lang="en-US" b="1" dirty="0" smtClean="0">
                <a:solidFill>
                  <a:srgbClr val="000000"/>
                </a:solidFill>
              </a:endParaRPr>
            </a:p>
          </p:txBody>
        </p:sp>
        <p:grpSp>
          <p:nvGrpSpPr>
            <p:cNvPr id="52" name="Group 51"/>
            <p:cNvGrpSpPr/>
            <p:nvPr/>
          </p:nvGrpSpPr>
          <p:grpSpPr>
            <a:xfrm rot="2720426">
              <a:off x="2219298" y="5244263"/>
              <a:ext cx="299649" cy="295575"/>
              <a:chOff x="6629400" y="3505200"/>
              <a:chExt cx="428070" cy="422250"/>
            </a:xfrm>
          </p:grpSpPr>
          <p:cxnSp>
            <p:nvCxnSpPr>
              <p:cNvPr id="53" name="Straight Connector 52"/>
              <p:cNvCxnSpPr/>
              <p:nvPr/>
            </p:nvCxnSpPr>
            <p:spPr>
              <a:xfrm flipV="1">
                <a:off x="6629400" y="3505200"/>
                <a:ext cx="381000" cy="381000"/>
              </a:xfrm>
              <a:prstGeom prst="line">
                <a:avLst/>
              </a:prstGeom>
              <a:ln w="38100" cmpd="sng">
                <a:solidFill>
                  <a:srgbClr val="0000FF"/>
                </a:solidFill>
              </a:ln>
            </p:spPr>
            <p:style>
              <a:lnRef idx="2">
                <a:schemeClr val="accent1"/>
              </a:lnRef>
              <a:fillRef idx="0">
                <a:schemeClr val="accent1"/>
              </a:fillRef>
              <a:effectRef idx="1">
                <a:schemeClr val="accent1"/>
              </a:effectRef>
              <a:fontRef idx="minor">
                <a:schemeClr val="tx1"/>
              </a:fontRef>
            </p:style>
          </p:cxnSp>
          <p:cxnSp>
            <p:nvCxnSpPr>
              <p:cNvPr id="54" name="Straight Connector 53"/>
              <p:cNvCxnSpPr/>
              <p:nvPr/>
            </p:nvCxnSpPr>
            <p:spPr>
              <a:xfrm flipV="1">
                <a:off x="6652704" y="3522675"/>
                <a:ext cx="381000" cy="381000"/>
              </a:xfrm>
              <a:prstGeom prst="line">
                <a:avLst/>
              </a:prstGeom>
              <a:ln w="38100" cmpd="sng">
                <a:solidFill>
                  <a:srgbClr val="008000"/>
                </a:solidFill>
              </a:ln>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p:nvCxnSpPr>
            <p:spPr>
              <a:xfrm flipV="1">
                <a:off x="6676470" y="3546450"/>
                <a:ext cx="381000" cy="381000"/>
              </a:xfrm>
              <a:prstGeom prst="line">
                <a:avLst/>
              </a:prstGeom>
              <a:ln w="38100" cmpd="sng">
                <a:solidFill>
                  <a:srgbClr val="FF6600"/>
                </a:solidFill>
              </a:ln>
            </p:spPr>
            <p:style>
              <a:lnRef idx="2">
                <a:schemeClr val="accent1"/>
              </a:lnRef>
              <a:fillRef idx="0">
                <a:schemeClr val="accent1"/>
              </a:fillRef>
              <a:effectRef idx="1">
                <a:schemeClr val="accent1"/>
              </a:effectRef>
              <a:fontRef idx="minor">
                <a:schemeClr val="tx1"/>
              </a:fontRef>
            </p:style>
          </p:cxnSp>
        </p:grpSp>
        <p:sp>
          <p:nvSpPr>
            <p:cNvPr id="59" name="TextBox 58"/>
            <p:cNvSpPr txBox="1"/>
            <p:nvPr/>
          </p:nvSpPr>
          <p:spPr>
            <a:xfrm>
              <a:off x="762000" y="5257800"/>
              <a:ext cx="1240769" cy="369332"/>
            </a:xfrm>
            <a:prstGeom prst="rect">
              <a:avLst/>
            </a:prstGeom>
            <a:noFill/>
          </p:spPr>
          <p:txBody>
            <a:bodyPr wrap="none" rtlCol="0">
              <a:spAutoFit/>
            </a:bodyPr>
            <a:lstStyle/>
            <a:p>
              <a:r>
                <a:rPr lang="en-US" b="1" dirty="0" smtClean="0"/>
                <a:t>Crosstalk?!</a:t>
              </a:r>
              <a:endParaRPr lang="en-US" b="1" dirty="0"/>
            </a:p>
          </p:txBody>
        </p:sp>
        <p:pic>
          <p:nvPicPr>
            <p:cNvPr id="5" name="Picture 4"/>
            <p:cNvPicPr>
              <a:picLocks noChangeAspect="1"/>
            </p:cNvPicPr>
            <p:nvPr/>
          </p:nvPicPr>
          <p:blipFill>
            <a:blip r:embed="rId5"/>
            <a:stretch>
              <a:fillRect/>
            </a:stretch>
          </p:blipFill>
          <p:spPr>
            <a:xfrm>
              <a:off x="1545569" y="4572000"/>
              <a:ext cx="457200" cy="457200"/>
            </a:xfrm>
            <a:prstGeom prst="rect">
              <a:avLst/>
            </a:prstGeom>
          </p:spPr>
        </p:pic>
        <p:pic>
          <p:nvPicPr>
            <p:cNvPr id="62" name="Picture 61"/>
            <p:cNvPicPr>
              <a:picLocks noChangeAspect="1"/>
            </p:cNvPicPr>
            <p:nvPr/>
          </p:nvPicPr>
          <p:blipFill>
            <a:blip r:embed="rId4"/>
            <a:stretch>
              <a:fillRect/>
            </a:stretch>
          </p:blipFill>
          <p:spPr>
            <a:xfrm>
              <a:off x="2104369" y="4038600"/>
              <a:ext cx="431800" cy="431800"/>
            </a:xfrm>
            <a:prstGeom prst="rect">
              <a:avLst/>
            </a:prstGeom>
          </p:spPr>
        </p:pic>
        <p:pic>
          <p:nvPicPr>
            <p:cNvPr id="70" name="Picture 69"/>
            <p:cNvPicPr>
              <a:picLocks noChangeAspect="1"/>
            </p:cNvPicPr>
            <p:nvPr/>
          </p:nvPicPr>
          <p:blipFill>
            <a:blip r:embed="rId2">
              <a:alphaModFix amt="59000"/>
            </a:blip>
            <a:stretch>
              <a:fillRect/>
            </a:stretch>
          </p:blipFill>
          <p:spPr>
            <a:xfrm>
              <a:off x="1879600" y="5537200"/>
              <a:ext cx="1016000" cy="1016000"/>
            </a:xfrm>
            <a:prstGeom prst="rect">
              <a:avLst/>
            </a:prstGeom>
          </p:spPr>
        </p:pic>
        <p:sp>
          <p:nvSpPr>
            <p:cNvPr id="71" name="TextBox 70"/>
            <p:cNvSpPr txBox="1"/>
            <p:nvPr/>
          </p:nvSpPr>
          <p:spPr>
            <a:xfrm>
              <a:off x="2667000" y="5867400"/>
              <a:ext cx="928459" cy="369332"/>
            </a:xfrm>
            <a:prstGeom prst="rect">
              <a:avLst/>
            </a:prstGeom>
            <a:noFill/>
          </p:spPr>
          <p:txBody>
            <a:bodyPr wrap="none" rtlCol="0">
              <a:spAutoFit/>
            </a:bodyPr>
            <a:lstStyle/>
            <a:p>
              <a:r>
                <a:rPr lang="en-US" dirty="0" smtClean="0"/>
                <a:t>~100ms</a:t>
              </a:r>
              <a:endParaRPr lang="en-US" dirty="0"/>
            </a:p>
          </p:txBody>
        </p:sp>
        <p:sp>
          <p:nvSpPr>
            <p:cNvPr id="72" name="Rectangle 71"/>
            <p:cNvSpPr/>
            <p:nvPr/>
          </p:nvSpPr>
          <p:spPr>
            <a:xfrm>
              <a:off x="533400" y="3810000"/>
              <a:ext cx="3657600" cy="2667000"/>
            </a:xfrm>
            <a:prstGeom prst="rect">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3" name="Group 12"/>
          <p:cNvGrpSpPr/>
          <p:nvPr/>
        </p:nvGrpSpPr>
        <p:grpSpPr>
          <a:xfrm>
            <a:off x="4495800" y="3810000"/>
            <a:ext cx="4114800" cy="2667000"/>
            <a:chOff x="4495800" y="3810000"/>
            <a:chExt cx="4114800" cy="2667000"/>
          </a:xfrm>
        </p:grpSpPr>
        <p:pic>
          <p:nvPicPr>
            <p:cNvPr id="58" name="Picture 57"/>
            <p:cNvPicPr>
              <a:picLocks noChangeAspect="1"/>
            </p:cNvPicPr>
            <p:nvPr/>
          </p:nvPicPr>
          <p:blipFill>
            <a:blip r:embed="rId2">
              <a:alphaModFix amt="59000"/>
            </a:blip>
            <a:stretch>
              <a:fillRect/>
            </a:stretch>
          </p:blipFill>
          <p:spPr>
            <a:xfrm>
              <a:off x="6781800" y="5334000"/>
              <a:ext cx="1016000" cy="1016000"/>
            </a:xfrm>
            <a:prstGeom prst="rect">
              <a:avLst/>
            </a:prstGeom>
          </p:spPr>
        </p:pic>
        <p:pic>
          <p:nvPicPr>
            <p:cNvPr id="67" name="Picture 66"/>
            <p:cNvPicPr>
              <a:picLocks noChangeAspect="1"/>
            </p:cNvPicPr>
            <p:nvPr/>
          </p:nvPicPr>
          <p:blipFill>
            <a:blip r:embed="rId2">
              <a:alphaModFix amt="59000"/>
            </a:blip>
            <a:stretch>
              <a:fillRect/>
            </a:stretch>
          </p:blipFill>
          <p:spPr>
            <a:xfrm>
              <a:off x="6705600" y="4546600"/>
              <a:ext cx="1016000" cy="1016000"/>
            </a:xfrm>
            <a:prstGeom prst="rect">
              <a:avLst/>
            </a:prstGeom>
          </p:spPr>
        </p:pic>
        <p:pic>
          <p:nvPicPr>
            <p:cNvPr id="68" name="Picture 67"/>
            <p:cNvPicPr>
              <a:picLocks noChangeAspect="1"/>
            </p:cNvPicPr>
            <p:nvPr/>
          </p:nvPicPr>
          <p:blipFill>
            <a:blip r:embed="rId2">
              <a:alphaModFix amt="59000"/>
            </a:blip>
            <a:stretch>
              <a:fillRect/>
            </a:stretch>
          </p:blipFill>
          <p:spPr>
            <a:xfrm>
              <a:off x="5715000" y="5257800"/>
              <a:ext cx="1016000" cy="1016000"/>
            </a:xfrm>
            <a:prstGeom prst="rect">
              <a:avLst/>
            </a:prstGeom>
          </p:spPr>
        </p:pic>
        <p:sp>
          <p:nvSpPr>
            <p:cNvPr id="69" name="TextBox 68"/>
            <p:cNvSpPr txBox="1"/>
            <p:nvPr/>
          </p:nvSpPr>
          <p:spPr>
            <a:xfrm>
              <a:off x="5257800" y="4013200"/>
              <a:ext cx="2797987" cy="1200329"/>
            </a:xfrm>
            <a:prstGeom prst="rect">
              <a:avLst/>
            </a:prstGeom>
            <a:noFill/>
          </p:spPr>
          <p:txBody>
            <a:bodyPr wrap="none" rtlCol="0">
              <a:spAutoFit/>
            </a:bodyPr>
            <a:lstStyle/>
            <a:p>
              <a:r>
                <a:rPr lang="en-US" dirty="0" smtClean="0">
                  <a:solidFill>
                    <a:srgbClr val="000000"/>
                  </a:solidFill>
                </a:rPr>
                <a:t>Simultaneous imaging using</a:t>
              </a:r>
              <a:br>
                <a:rPr lang="en-US" dirty="0" smtClean="0">
                  <a:solidFill>
                    <a:srgbClr val="000000"/>
                  </a:solidFill>
                </a:rPr>
              </a:br>
              <a:r>
                <a:rPr lang="en-US" dirty="0" smtClean="0">
                  <a:solidFill>
                    <a:srgbClr val="000000"/>
                  </a:solidFill>
                </a:rPr>
                <a:t>multi-camera solutions….</a:t>
              </a:r>
            </a:p>
            <a:p>
              <a:endParaRPr lang="en-US" dirty="0" smtClean="0">
                <a:solidFill>
                  <a:srgbClr val="000000"/>
                </a:solidFill>
              </a:endParaRPr>
            </a:p>
            <a:p>
              <a:r>
                <a:rPr lang="en-US" dirty="0" smtClean="0">
                  <a:solidFill>
                    <a:srgbClr val="000000"/>
                  </a:solidFill>
                </a:rPr>
                <a:t>$$</a:t>
              </a:r>
            </a:p>
          </p:txBody>
        </p:sp>
        <p:sp>
          <p:nvSpPr>
            <p:cNvPr id="73" name="Rectangle 72"/>
            <p:cNvSpPr/>
            <p:nvPr/>
          </p:nvSpPr>
          <p:spPr>
            <a:xfrm>
              <a:off x="4495800" y="3810000"/>
              <a:ext cx="4114800" cy="2667000"/>
            </a:xfrm>
            <a:prstGeom prst="rect">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71348640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lstStyle/>
          <a:p>
            <a:r>
              <a:rPr lang="en-US" dirty="0" smtClean="0"/>
              <a:t>Auto-focus modalities</a:t>
            </a:r>
            <a:endParaRPr lang="en-US" dirty="0"/>
          </a:p>
        </p:txBody>
      </p:sp>
      <p:sp>
        <p:nvSpPr>
          <p:cNvPr id="4" name="TextBox 3"/>
          <p:cNvSpPr txBox="1"/>
          <p:nvPr/>
        </p:nvSpPr>
        <p:spPr>
          <a:xfrm>
            <a:off x="348941" y="3581400"/>
            <a:ext cx="3842059" cy="3416320"/>
          </a:xfrm>
          <a:prstGeom prst="rect">
            <a:avLst/>
          </a:prstGeom>
          <a:noFill/>
        </p:spPr>
        <p:txBody>
          <a:bodyPr wrap="square" rtlCol="0">
            <a:spAutoFit/>
          </a:bodyPr>
          <a:lstStyle/>
          <a:p>
            <a:r>
              <a:rPr lang="en-US" b="1" dirty="0" smtClean="0"/>
              <a:t>“Software” autofocus</a:t>
            </a:r>
          </a:p>
          <a:p>
            <a:r>
              <a:rPr lang="en-US" dirty="0" smtClean="0"/>
              <a:t>Fluorescence z-stack imaging </a:t>
            </a:r>
            <a:r>
              <a:rPr lang="en-US" dirty="0"/>
              <a:t/>
            </a:r>
            <a:br>
              <a:rPr lang="en-US" dirty="0"/>
            </a:br>
            <a:r>
              <a:rPr lang="en-US" dirty="0" smtClean="0"/>
              <a:t>finding highest contrast </a:t>
            </a:r>
            <a:r>
              <a:rPr lang="en-US" dirty="0" smtClean="0"/>
              <a:t>plane</a:t>
            </a:r>
          </a:p>
          <a:p>
            <a:endParaRPr lang="en-US" sz="1600" dirty="0" smtClean="0"/>
          </a:p>
          <a:p>
            <a:r>
              <a:rPr lang="en-US" sz="1600" dirty="0" smtClean="0"/>
              <a:t>Pro:</a:t>
            </a:r>
          </a:p>
          <a:p>
            <a:pPr marL="285750" indent="-285750">
              <a:buFont typeface="Arial"/>
              <a:buChar char="•"/>
            </a:pPr>
            <a:r>
              <a:rPr lang="en-US" sz="1600" dirty="0" smtClean="0"/>
              <a:t>Can deal with samples at different z-positions</a:t>
            </a:r>
          </a:p>
          <a:p>
            <a:r>
              <a:rPr lang="en-US" sz="1600" dirty="0" smtClean="0"/>
              <a:t>Con</a:t>
            </a:r>
            <a:r>
              <a:rPr lang="en-US" sz="1600" dirty="0" smtClean="0"/>
              <a:t>:</a:t>
            </a:r>
          </a:p>
          <a:p>
            <a:pPr marL="285750" indent="-285750">
              <a:buFont typeface="Arial"/>
              <a:buChar char="•"/>
            </a:pPr>
            <a:r>
              <a:rPr lang="en-US" sz="1600" dirty="0"/>
              <a:t>S</a:t>
            </a:r>
            <a:r>
              <a:rPr lang="en-US" sz="1600" dirty="0" smtClean="0"/>
              <a:t>low (</a:t>
            </a:r>
            <a:r>
              <a:rPr lang="en-US" sz="1600" dirty="0" smtClean="0"/>
              <a:t>&gt;&gt;1s</a:t>
            </a:r>
            <a:r>
              <a:rPr lang="en-US" sz="1600" dirty="0" smtClean="0"/>
              <a:t>)</a:t>
            </a:r>
          </a:p>
          <a:p>
            <a:pPr marL="285750" indent="-285750">
              <a:buFont typeface="Arial"/>
              <a:buChar char="•"/>
            </a:pPr>
            <a:r>
              <a:rPr lang="en-US" sz="1600" dirty="0"/>
              <a:t>N</a:t>
            </a:r>
            <a:r>
              <a:rPr lang="en-US" sz="1600" dirty="0" smtClean="0"/>
              <a:t>ot good for </a:t>
            </a:r>
            <a:r>
              <a:rPr lang="en-US" sz="1600" dirty="0" smtClean="0"/>
              <a:t>sample (bleaching)</a:t>
            </a:r>
            <a:endParaRPr lang="en-US" sz="1600" dirty="0" smtClean="0"/>
          </a:p>
          <a:p>
            <a:pPr marL="285750" indent="-285750">
              <a:buFont typeface="Arial"/>
              <a:buChar char="•"/>
            </a:pPr>
            <a:r>
              <a:rPr lang="en-US" sz="1600" dirty="0" smtClean="0"/>
              <a:t>Can get confused if objects are in multiple planes</a:t>
            </a:r>
          </a:p>
          <a:p>
            <a:endParaRPr lang="en-US" dirty="0" smtClean="0"/>
          </a:p>
        </p:txBody>
      </p:sp>
      <p:grpSp>
        <p:nvGrpSpPr>
          <p:cNvPr id="5" name="Group 4"/>
          <p:cNvGrpSpPr/>
          <p:nvPr/>
        </p:nvGrpSpPr>
        <p:grpSpPr>
          <a:xfrm>
            <a:off x="685800" y="1818304"/>
            <a:ext cx="2667000" cy="800058"/>
            <a:chOff x="609600" y="2120858"/>
            <a:chExt cx="2667000" cy="800058"/>
          </a:xfrm>
        </p:grpSpPr>
        <p:pic>
          <p:nvPicPr>
            <p:cNvPr id="7" name="Picture 6"/>
            <p:cNvPicPr>
              <a:picLocks noChangeAspect="1"/>
            </p:cNvPicPr>
            <p:nvPr/>
          </p:nvPicPr>
          <p:blipFill>
            <a:blip r:embed="rId2"/>
            <a:stretch>
              <a:fillRect/>
            </a:stretch>
          </p:blipFill>
          <p:spPr>
            <a:xfrm rot="20994117">
              <a:off x="1524000" y="2120858"/>
              <a:ext cx="762000" cy="431800"/>
            </a:xfrm>
            <a:prstGeom prst="rect">
              <a:avLst/>
            </a:prstGeom>
          </p:spPr>
        </p:pic>
        <p:sp>
          <p:nvSpPr>
            <p:cNvPr id="3" name="Rectangle 2"/>
            <p:cNvSpPr/>
            <p:nvPr/>
          </p:nvSpPr>
          <p:spPr>
            <a:xfrm>
              <a:off x="609600" y="2539916"/>
              <a:ext cx="2667000" cy="381000"/>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0" name="Group 9"/>
          <p:cNvGrpSpPr/>
          <p:nvPr/>
        </p:nvGrpSpPr>
        <p:grpSpPr>
          <a:xfrm>
            <a:off x="4800600" y="1790742"/>
            <a:ext cx="2667000" cy="800058"/>
            <a:chOff x="5029200" y="2171742"/>
            <a:chExt cx="2667000" cy="800058"/>
          </a:xfrm>
        </p:grpSpPr>
        <p:pic>
          <p:nvPicPr>
            <p:cNvPr id="9" name="Picture 8"/>
            <p:cNvPicPr>
              <a:picLocks noChangeAspect="1"/>
            </p:cNvPicPr>
            <p:nvPr/>
          </p:nvPicPr>
          <p:blipFill>
            <a:blip r:embed="rId2"/>
            <a:stretch>
              <a:fillRect/>
            </a:stretch>
          </p:blipFill>
          <p:spPr>
            <a:xfrm rot="20994117">
              <a:off x="6051753" y="2171742"/>
              <a:ext cx="762000" cy="431800"/>
            </a:xfrm>
            <a:prstGeom prst="rect">
              <a:avLst/>
            </a:prstGeom>
          </p:spPr>
        </p:pic>
        <p:sp>
          <p:nvSpPr>
            <p:cNvPr id="6" name="Rectangle 5"/>
            <p:cNvSpPr/>
            <p:nvPr/>
          </p:nvSpPr>
          <p:spPr>
            <a:xfrm>
              <a:off x="5029200" y="2590800"/>
              <a:ext cx="2667000" cy="381000"/>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 name="TextBox 7"/>
          <p:cNvSpPr txBox="1"/>
          <p:nvPr/>
        </p:nvSpPr>
        <p:spPr>
          <a:xfrm>
            <a:off x="4854302" y="3594080"/>
            <a:ext cx="4518298" cy="2985433"/>
          </a:xfrm>
          <a:prstGeom prst="rect">
            <a:avLst/>
          </a:prstGeom>
          <a:noFill/>
        </p:spPr>
        <p:txBody>
          <a:bodyPr wrap="square" rtlCol="0">
            <a:spAutoFit/>
          </a:bodyPr>
          <a:lstStyle/>
          <a:p>
            <a:r>
              <a:rPr lang="en-US" b="1" dirty="0" smtClean="0"/>
              <a:t>“Hardware” autofocus</a:t>
            </a:r>
          </a:p>
          <a:p>
            <a:r>
              <a:rPr lang="en-US" dirty="0" smtClean="0"/>
              <a:t>Finding </a:t>
            </a:r>
            <a:r>
              <a:rPr lang="en-US" dirty="0" smtClean="0"/>
              <a:t>coverslip surface </a:t>
            </a:r>
            <a:r>
              <a:rPr lang="en-US" dirty="0" smtClean="0"/>
              <a:t>reflection</a:t>
            </a:r>
            <a:r>
              <a:rPr lang="en-US" dirty="0"/>
              <a:t/>
            </a:r>
            <a:br>
              <a:rPr lang="en-US" dirty="0"/>
            </a:br>
            <a:r>
              <a:rPr lang="en-US" dirty="0" smtClean="0"/>
              <a:t>using far-red light</a:t>
            </a:r>
            <a:br>
              <a:rPr lang="en-US" dirty="0" smtClean="0"/>
            </a:br>
            <a:endParaRPr lang="en-US" sz="2000" dirty="0" smtClean="0"/>
          </a:p>
          <a:p>
            <a:r>
              <a:rPr lang="en-US" sz="1600" dirty="0" smtClean="0"/>
              <a:t>Pro:</a:t>
            </a:r>
            <a:endParaRPr lang="en-US" sz="1600" dirty="0"/>
          </a:p>
          <a:p>
            <a:pPr marL="285750" indent="-285750">
              <a:buFont typeface="Arial"/>
              <a:buChar char="•"/>
            </a:pPr>
            <a:r>
              <a:rPr lang="en-US" sz="1600" dirty="0" smtClean="0"/>
              <a:t>Faster (</a:t>
            </a:r>
            <a:r>
              <a:rPr lang="en-US" sz="1600" dirty="0" smtClean="0"/>
              <a:t>&lt;&lt;1s</a:t>
            </a:r>
            <a:r>
              <a:rPr lang="en-US" sz="1600" dirty="0" smtClean="0"/>
              <a:t>)</a:t>
            </a:r>
          </a:p>
          <a:p>
            <a:pPr marL="285750" indent="-285750">
              <a:buFont typeface="Arial"/>
              <a:buChar char="•"/>
            </a:pPr>
            <a:r>
              <a:rPr lang="en-US" sz="1600" dirty="0" smtClean="0"/>
              <a:t>Better for sample</a:t>
            </a:r>
          </a:p>
          <a:p>
            <a:r>
              <a:rPr lang="en-US" sz="1600" dirty="0" smtClean="0"/>
              <a:t>Con:</a:t>
            </a:r>
          </a:p>
          <a:p>
            <a:pPr marL="285750" indent="-285750">
              <a:buFont typeface="Arial"/>
              <a:buChar char="•"/>
            </a:pPr>
            <a:r>
              <a:rPr lang="en-US" sz="1600" dirty="0" smtClean="0"/>
              <a:t>Requires constant sample z-position</a:t>
            </a:r>
          </a:p>
          <a:p>
            <a:pPr marL="285750" indent="-285750">
              <a:buFont typeface="Arial"/>
              <a:buChar char="•"/>
            </a:pPr>
            <a:r>
              <a:rPr lang="en-US" sz="1600" dirty="0" smtClean="0"/>
              <a:t>Requires presence of reflective surface</a:t>
            </a:r>
          </a:p>
          <a:p>
            <a:endParaRPr lang="en-US" dirty="0" smtClean="0"/>
          </a:p>
        </p:txBody>
      </p:sp>
      <p:grpSp>
        <p:nvGrpSpPr>
          <p:cNvPr id="47" name="Group 46"/>
          <p:cNvGrpSpPr/>
          <p:nvPr/>
        </p:nvGrpSpPr>
        <p:grpSpPr>
          <a:xfrm>
            <a:off x="533400" y="1361104"/>
            <a:ext cx="2971800" cy="1524000"/>
            <a:chOff x="685800" y="1752600"/>
            <a:chExt cx="2971800" cy="1524000"/>
          </a:xfrm>
        </p:grpSpPr>
        <p:cxnSp>
          <p:nvCxnSpPr>
            <p:cNvPr id="35" name="Straight Connector 34"/>
            <p:cNvCxnSpPr/>
            <p:nvPr/>
          </p:nvCxnSpPr>
          <p:spPr>
            <a:xfrm>
              <a:off x="685800" y="3276600"/>
              <a:ext cx="29718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a:off x="685800" y="3124200"/>
              <a:ext cx="29718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a:off x="685800" y="2971800"/>
              <a:ext cx="29718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p:nvCxnSpPr>
          <p:spPr>
            <a:xfrm>
              <a:off x="685800" y="2819400"/>
              <a:ext cx="29718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p:nvCxnSpPr>
          <p:spPr>
            <a:xfrm>
              <a:off x="685800" y="2667000"/>
              <a:ext cx="29718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p:nvCxnSpPr>
          <p:spPr>
            <a:xfrm>
              <a:off x="685800" y="2514600"/>
              <a:ext cx="29718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685800" y="2362200"/>
              <a:ext cx="29718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p:nvCxnSpPr>
          <p:spPr>
            <a:xfrm>
              <a:off x="685800" y="2209800"/>
              <a:ext cx="29718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p:nvCxnSpPr>
          <p:spPr>
            <a:xfrm>
              <a:off x="685800" y="2057400"/>
              <a:ext cx="29718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685800" y="1905000"/>
              <a:ext cx="29718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45" name="Straight Connector 44"/>
            <p:cNvCxnSpPr/>
            <p:nvPr/>
          </p:nvCxnSpPr>
          <p:spPr>
            <a:xfrm>
              <a:off x="685800" y="1752600"/>
              <a:ext cx="2971800" cy="0"/>
            </a:xfrm>
            <a:prstGeom prst="line">
              <a:avLst/>
            </a:prstGeom>
          </p:spPr>
          <p:style>
            <a:lnRef idx="2">
              <a:schemeClr val="accent1"/>
            </a:lnRef>
            <a:fillRef idx="0">
              <a:schemeClr val="accent1"/>
            </a:fillRef>
            <a:effectRef idx="1">
              <a:schemeClr val="accent1"/>
            </a:effectRef>
            <a:fontRef idx="minor">
              <a:schemeClr val="tx1"/>
            </a:fontRef>
          </p:style>
        </p:cxnSp>
      </p:grpSp>
      <p:cxnSp>
        <p:nvCxnSpPr>
          <p:cNvPr id="49" name="Straight Arrow Connector 48"/>
          <p:cNvCxnSpPr>
            <a:endCxn id="6" idx="2"/>
          </p:cNvCxnSpPr>
          <p:nvPr/>
        </p:nvCxnSpPr>
        <p:spPr>
          <a:xfrm flipV="1">
            <a:off x="5410200" y="2590800"/>
            <a:ext cx="723900" cy="76200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50" name="Straight Arrow Connector 49"/>
          <p:cNvCxnSpPr>
            <a:stCxn id="6" idx="2"/>
          </p:cNvCxnSpPr>
          <p:nvPr/>
        </p:nvCxnSpPr>
        <p:spPr>
          <a:xfrm>
            <a:off x="6134100" y="2590800"/>
            <a:ext cx="723900" cy="76200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54" name="Straight Connector 53"/>
          <p:cNvCxnSpPr/>
          <p:nvPr/>
        </p:nvCxnSpPr>
        <p:spPr>
          <a:xfrm>
            <a:off x="228600" y="1981200"/>
            <a:ext cx="3581400" cy="0"/>
          </a:xfrm>
          <a:prstGeom prst="line">
            <a:avLst/>
          </a:prstGeom>
          <a:ln w="57150" cmpd="sng"/>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p:nvCxnSpPr>
        <p:spPr>
          <a:xfrm>
            <a:off x="4267200" y="1970704"/>
            <a:ext cx="3581400" cy="0"/>
          </a:xfrm>
          <a:prstGeom prst="line">
            <a:avLst/>
          </a:prstGeom>
          <a:ln w="57150" cmpd="sng"/>
        </p:spPr>
        <p:style>
          <a:lnRef idx="2">
            <a:schemeClr val="accent1"/>
          </a:lnRef>
          <a:fillRef idx="0">
            <a:schemeClr val="accent1"/>
          </a:fillRef>
          <a:effectRef idx="1">
            <a:schemeClr val="accent1"/>
          </a:effectRef>
          <a:fontRef idx="minor">
            <a:schemeClr val="tx1"/>
          </a:fontRef>
        </p:style>
      </p:cxnSp>
      <p:cxnSp>
        <p:nvCxnSpPr>
          <p:cNvPr id="57" name="Straight Arrow Connector 56"/>
          <p:cNvCxnSpPr/>
          <p:nvPr/>
        </p:nvCxnSpPr>
        <p:spPr>
          <a:xfrm>
            <a:off x="7848600" y="2046904"/>
            <a:ext cx="0" cy="609600"/>
          </a:xfrm>
          <a:prstGeom prst="straightConnector1">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58" name="TextBox 57"/>
          <p:cNvSpPr txBox="1"/>
          <p:nvPr/>
        </p:nvSpPr>
        <p:spPr>
          <a:xfrm>
            <a:off x="7924800" y="2046904"/>
            <a:ext cx="723538" cy="646331"/>
          </a:xfrm>
          <a:prstGeom prst="rect">
            <a:avLst/>
          </a:prstGeom>
          <a:noFill/>
        </p:spPr>
        <p:txBody>
          <a:bodyPr wrap="none" rtlCol="0">
            <a:spAutoFit/>
          </a:bodyPr>
          <a:lstStyle/>
          <a:p>
            <a:r>
              <a:rPr lang="en-US" dirty="0" smtClean="0"/>
              <a:t>fixed</a:t>
            </a:r>
            <a:br>
              <a:rPr lang="en-US" dirty="0" smtClean="0"/>
            </a:br>
            <a:r>
              <a:rPr lang="en-US" dirty="0" smtClean="0"/>
              <a:t>offset</a:t>
            </a:r>
            <a:endParaRPr lang="en-US" dirty="0"/>
          </a:p>
        </p:txBody>
      </p:sp>
    </p:spTree>
    <p:extLst>
      <p:ext uri="{BB962C8B-B14F-4D97-AF65-F5344CB8AC3E}">
        <p14:creationId xmlns:p14="http://schemas.microsoft.com/office/powerpoint/2010/main" val="2977292687"/>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2041</TotalTime>
  <Words>1716</Words>
  <Application>Microsoft Macintosh PowerPoint</Application>
  <PresentationFormat>On-screen Show (4:3)</PresentationFormat>
  <Paragraphs>465</Paragraphs>
  <Slides>37</Slides>
  <Notes>9</Notes>
  <HiddenSlides>1</HiddenSlides>
  <MMClips>5</MMClips>
  <ScaleCrop>false</ScaleCrop>
  <HeadingPairs>
    <vt:vector size="4" baseType="variant">
      <vt:variant>
        <vt:lpstr>Theme</vt:lpstr>
      </vt:variant>
      <vt:variant>
        <vt:i4>1</vt:i4>
      </vt:variant>
      <vt:variant>
        <vt:lpstr>Slide Titles</vt:lpstr>
      </vt:variant>
      <vt:variant>
        <vt:i4>37</vt:i4>
      </vt:variant>
    </vt:vector>
  </HeadingPairs>
  <TitlesOfParts>
    <vt:vector size="38" baseType="lpstr">
      <vt:lpstr>Office Theme</vt:lpstr>
      <vt:lpstr>High-throughput and Adaptive Feedback Microscopy</vt:lpstr>
      <vt:lpstr>PowerPoint Presentation</vt:lpstr>
      <vt:lpstr>PowerPoint Presentation</vt:lpstr>
      <vt:lpstr>This ‘tech-talk’ is for…</vt:lpstr>
      <vt:lpstr>A ‘typical’ HT-microscopy screen</vt:lpstr>
      <vt:lpstr>PowerPoint Presentation</vt:lpstr>
      <vt:lpstr>Microscope system considerations</vt:lpstr>
      <vt:lpstr>Multi-color Imaging Modalities</vt:lpstr>
      <vt:lpstr>Auto-focus modalities</vt:lpstr>
      <vt:lpstr>Environmental control</vt:lpstr>
      <vt:lpstr>Sample mounting</vt:lpstr>
      <vt:lpstr>Multi-well Transmission Imaging</vt:lpstr>
      <vt:lpstr>Acquisition modality considerations</vt:lpstr>
      <vt:lpstr>Autophagosome formation screen</vt:lpstr>
      <vt:lpstr>Confocal stacks</vt:lpstr>
      <vt:lpstr>Widefield stack with high NA lens</vt:lpstr>
      <vt:lpstr>Wide-field single plane with low NA lens</vt:lpstr>
      <vt:lpstr>Image analysis, quality control and statistics</vt:lpstr>
      <vt:lpstr>Image analysis,  Visual inspection and Statistics  </vt:lpstr>
      <vt:lpstr>Image analysis,  Visual inspection and Statistics  </vt:lpstr>
      <vt:lpstr>List of interesting genes … and now?</vt:lpstr>
      <vt:lpstr>Adaptive Feedback Microscopy Intelligent Microscopy Smart Microscopy Open Application Development (OAD) [Zeiss]   </vt:lpstr>
      <vt:lpstr>Adaptive Feedback for High-resolution Time-lapse Imaging</vt:lpstr>
      <vt:lpstr>PowerPoint Presentation</vt:lpstr>
      <vt:lpstr>PowerPoint Presentation</vt:lpstr>
      <vt:lpstr>PowerPoint Presentation</vt:lpstr>
      <vt:lpstr>PowerPoint Presentation</vt:lpstr>
      <vt:lpstr>Need for Automated Immersion System</vt:lpstr>
      <vt:lpstr>PowerPoint Presentation</vt:lpstr>
      <vt:lpstr>PowerPoint Presentation</vt:lpstr>
      <vt:lpstr>What to measure</vt:lpstr>
      <vt:lpstr>PowerPoint Presentation</vt:lpstr>
      <vt:lpstr>PowerPoint Presentation</vt:lpstr>
      <vt:lpstr>Adaptive FCS Microscopy</vt:lpstr>
      <vt:lpstr>PowerPoint Presentation</vt:lpstr>
      <vt:lpstr>Low NA Transmission Imaging</vt:lpstr>
      <vt:lpstr>Adaptive Feedback Microscopy  using ZEISS products</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Abstract</dc:title>
  <dc:creator>almf</dc:creator>
  <cp:lastModifiedBy>Christian Tischer</cp:lastModifiedBy>
  <cp:revision>252</cp:revision>
  <dcterms:created xsi:type="dcterms:W3CDTF">2006-08-16T00:00:00Z</dcterms:created>
  <dcterms:modified xsi:type="dcterms:W3CDTF">2016-12-03T04:25:52Z</dcterms:modified>
</cp:coreProperties>
</file>